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60" r:id="rId4"/>
    <p:sldId id="261" r:id="rId5"/>
    <p:sldId id="258" r:id="rId6"/>
    <p:sldId id="262" r:id="rId7"/>
    <p:sldId id="264" r:id="rId8"/>
    <p:sldId id="269" r:id="rId9"/>
    <p:sldId id="265" r:id="rId10"/>
    <p:sldId id="266" r:id="rId11"/>
    <p:sldId id="267" r:id="rId12"/>
    <p:sldId id="268" r:id="rId13"/>
    <p:sldId id="270" r:id="rId14"/>
    <p:sldId id="271" r:id="rId15"/>
    <p:sldId id="284" r:id="rId16"/>
    <p:sldId id="272" r:id="rId17"/>
    <p:sldId id="273" r:id="rId18"/>
    <p:sldId id="274" r:id="rId19"/>
    <p:sldId id="275" r:id="rId20"/>
    <p:sldId id="276" r:id="rId21"/>
    <p:sldId id="277" r:id="rId22"/>
    <p:sldId id="278" r:id="rId23"/>
    <p:sldId id="279" r:id="rId24"/>
    <p:sldId id="280" r:id="rId25"/>
    <p:sldId id="281" r:id="rId26"/>
    <p:sldId id="283" r:id="rId27"/>
    <p:sldId id="282" r:id="rId2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658"/>
  </p:normalViewPr>
  <p:slideViewPr>
    <p:cSldViewPr snapToGrid="0">
      <p:cViewPr varScale="1">
        <p:scale>
          <a:sx n="59" d="100"/>
          <a:sy n="59" d="100"/>
        </p:scale>
        <p:origin x="1268"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8598AB-935D-2945-B76F-1ACB65611F51}" type="datetimeFigureOut">
              <a:rPr lang="nb-NO" smtClean="0"/>
              <a:t>19.08.2026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944268-3C9B-604A-8B07-A0D14BA3816D}" type="slidenum">
              <a:rPr lang="nb-NO" smtClean="0"/>
              <a:t>‹#›</a:t>
            </a:fld>
            <a:endParaRPr lang="nb-NO"/>
          </a:p>
        </p:txBody>
      </p:sp>
    </p:spTree>
    <p:extLst>
      <p:ext uri="{BB962C8B-B14F-4D97-AF65-F5344CB8AC3E}">
        <p14:creationId xmlns:p14="http://schemas.microsoft.com/office/powerpoint/2010/main" val="21293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Bærekraftig - </a:t>
            </a:r>
          </a:p>
          <a:p>
            <a:r>
              <a:rPr lang="nb-NO" dirty="0"/>
              <a:t>god trim</a:t>
            </a:r>
          </a:p>
        </p:txBody>
      </p:sp>
      <p:sp>
        <p:nvSpPr>
          <p:cNvPr id="4" name="Plassholder for lysbildenummer 3"/>
          <p:cNvSpPr>
            <a:spLocks noGrp="1"/>
          </p:cNvSpPr>
          <p:nvPr>
            <p:ph type="sldNum" sz="quarter" idx="5"/>
          </p:nvPr>
        </p:nvSpPr>
        <p:spPr/>
        <p:txBody>
          <a:bodyPr/>
          <a:lstStyle/>
          <a:p>
            <a:fld id="{8E944268-3C9B-604A-8B07-A0D14BA3816D}" type="slidenum">
              <a:rPr lang="nb-NO" smtClean="0"/>
              <a:t>1</a:t>
            </a:fld>
            <a:endParaRPr lang="nb-NO"/>
          </a:p>
        </p:txBody>
      </p:sp>
    </p:spTree>
    <p:extLst>
      <p:ext uri="{BB962C8B-B14F-4D97-AF65-F5344CB8AC3E}">
        <p14:creationId xmlns:p14="http://schemas.microsoft.com/office/powerpoint/2010/main" val="3775143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E944268-3C9B-604A-8B07-A0D14BA3816D}" type="slidenum">
              <a:rPr lang="nb-NO" smtClean="0"/>
              <a:t>19</a:t>
            </a:fld>
            <a:endParaRPr lang="nb-NO"/>
          </a:p>
        </p:txBody>
      </p:sp>
    </p:spTree>
    <p:extLst>
      <p:ext uri="{BB962C8B-B14F-4D97-AF65-F5344CB8AC3E}">
        <p14:creationId xmlns:p14="http://schemas.microsoft.com/office/powerpoint/2010/main" val="2794671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E944268-3C9B-604A-8B07-A0D14BA3816D}" type="slidenum">
              <a:rPr lang="nb-NO" smtClean="0"/>
              <a:t>21</a:t>
            </a:fld>
            <a:endParaRPr lang="nb-NO"/>
          </a:p>
        </p:txBody>
      </p:sp>
    </p:spTree>
    <p:extLst>
      <p:ext uri="{BB962C8B-B14F-4D97-AF65-F5344CB8AC3E}">
        <p14:creationId xmlns:p14="http://schemas.microsoft.com/office/powerpoint/2010/main" val="1208033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E944268-3C9B-604A-8B07-A0D14BA3816D}" type="slidenum">
              <a:rPr lang="nb-NO" smtClean="0"/>
              <a:t>27</a:t>
            </a:fld>
            <a:endParaRPr lang="nb-NO"/>
          </a:p>
        </p:txBody>
      </p:sp>
    </p:spTree>
    <p:extLst>
      <p:ext uri="{BB962C8B-B14F-4D97-AF65-F5344CB8AC3E}">
        <p14:creationId xmlns:p14="http://schemas.microsoft.com/office/powerpoint/2010/main" val="1909633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1E7899B-7C4F-CA91-2451-55998A811F23}"/>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B616D21F-E9DD-F977-36CD-1D1C9A4BA7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B036880A-8F1E-1B61-30B3-7A07376419A7}"/>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5" name="Plassholder for bunntekst 4">
            <a:extLst>
              <a:ext uri="{FF2B5EF4-FFF2-40B4-BE49-F238E27FC236}">
                <a16:creationId xmlns:a16="http://schemas.microsoft.com/office/drawing/2014/main" id="{18328BB2-B186-DF72-D5C6-42AB7369806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40C29F8-6485-FA85-09FD-C1F41F3C535C}"/>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3379398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FB8A0C4-1907-F15D-07BF-C2FD2841CCC4}"/>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61D69903-E827-8D36-F7F5-43AF5AEDD8D4}"/>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54AE907-A521-EF2F-453B-9603A1E81930}"/>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5" name="Plassholder for bunntekst 4">
            <a:extLst>
              <a:ext uri="{FF2B5EF4-FFF2-40B4-BE49-F238E27FC236}">
                <a16:creationId xmlns:a16="http://schemas.microsoft.com/office/drawing/2014/main" id="{AC0CD0A2-987E-4E0D-3248-5D7E38DCB03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D8108BA-544F-3E30-90B7-F929F73FEB6A}"/>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4252438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7C10E714-1245-5295-3B01-395DACC2A7B8}"/>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00242442-5F4A-1CAD-A528-0943516D2DD7}"/>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4713BEB9-EED8-531B-8A72-366A6649E61A}"/>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5" name="Plassholder for bunntekst 4">
            <a:extLst>
              <a:ext uri="{FF2B5EF4-FFF2-40B4-BE49-F238E27FC236}">
                <a16:creationId xmlns:a16="http://schemas.microsoft.com/office/drawing/2014/main" id="{06D5BBBE-092A-1B72-143D-2CF6CB2C54B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98DC690-2A7B-F519-F085-B0313D63F4A3}"/>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3621928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3D0BB11-E8B9-2B0B-28A6-AD93D829797D}"/>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12C7F24E-42BC-2C31-9610-9F487E1589AA}"/>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2C94C69-D876-1C6B-8CF0-9AD8C52B04AF}"/>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5" name="Plassholder for bunntekst 4">
            <a:extLst>
              <a:ext uri="{FF2B5EF4-FFF2-40B4-BE49-F238E27FC236}">
                <a16:creationId xmlns:a16="http://schemas.microsoft.com/office/drawing/2014/main" id="{824D3193-7AED-0F45-E30F-9A6626FD1DF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4B537C6-06EB-D890-266E-BB3ABBC83F18}"/>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500959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88FF1C-751C-5DEA-0F61-686FCB9784E7}"/>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77C581FF-A783-1372-3BDD-AF6E8EA626B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056B4D3E-3701-1E0F-C5F1-3918B0F53BB2}"/>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5" name="Plassholder for bunntekst 4">
            <a:extLst>
              <a:ext uri="{FF2B5EF4-FFF2-40B4-BE49-F238E27FC236}">
                <a16:creationId xmlns:a16="http://schemas.microsoft.com/office/drawing/2014/main" id="{1E0EEFF1-D0D4-DDB9-DE7A-5F0AF20C317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1563E09-7920-FB7B-67A2-D4E97F4F884E}"/>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3774595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881F69E-01C3-6848-9022-3CDE33DB961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C511A4F4-6CC4-9569-7193-4F03ECCBA48E}"/>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0EE95C50-D195-62E6-9C97-63B85A34AC99}"/>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05FF347F-B16C-FED8-1A40-4F41CD1C0ADF}"/>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6" name="Plassholder for bunntekst 5">
            <a:extLst>
              <a:ext uri="{FF2B5EF4-FFF2-40B4-BE49-F238E27FC236}">
                <a16:creationId xmlns:a16="http://schemas.microsoft.com/office/drawing/2014/main" id="{74A65BA0-0F5E-C490-CA0C-1F2037B49A8C}"/>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4FB14D1-9F10-B589-47D1-C92DB56697D4}"/>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3064341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CFAEC43-0DE1-B993-008D-11A350255231}"/>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DF41E94E-0A74-DA76-4B17-618DE62E74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8FF45819-DE3B-8278-A46C-FBDF5F5EE132}"/>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5D1CA951-E147-3E97-EB07-FFE077B16E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34BF1E9E-84F1-36D5-4EB9-1D07D137BF76}"/>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5942019E-9951-A4EB-C70C-F100F0329C2C}"/>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8" name="Plassholder for bunntekst 7">
            <a:extLst>
              <a:ext uri="{FF2B5EF4-FFF2-40B4-BE49-F238E27FC236}">
                <a16:creationId xmlns:a16="http://schemas.microsoft.com/office/drawing/2014/main" id="{0147648C-EC79-5A87-2609-A081B338A7FF}"/>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CC994DD6-B035-952A-1801-5605BB451C60}"/>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412844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AF7A66-E1C6-4D6B-277B-D44BA114101A}"/>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B5C279F1-E20F-3605-8AE9-3F2A05219E06}"/>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4" name="Plassholder for bunntekst 3">
            <a:extLst>
              <a:ext uri="{FF2B5EF4-FFF2-40B4-BE49-F238E27FC236}">
                <a16:creationId xmlns:a16="http://schemas.microsoft.com/office/drawing/2014/main" id="{F84F572E-D0DA-C74A-CA78-B8DE3E67D711}"/>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EA1D17E8-5FB7-6ABF-3483-8694C8AAB26F}"/>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3181393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552DFD10-160B-2716-EAD0-45351454D6CE}"/>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3" name="Plassholder for bunntekst 2">
            <a:extLst>
              <a:ext uri="{FF2B5EF4-FFF2-40B4-BE49-F238E27FC236}">
                <a16:creationId xmlns:a16="http://schemas.microsoft.com/office/drawing/2014/main" id="{2FDDE903-BAD7-031C-7BD9-F7EBD9433A7E}"/>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E7CE8508-9303-9871-2A87-BBFE9CA7776B}"/>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4024311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B287C85-C957-5871-0B29-0EFF55292A72}"/>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E3AF4F62-8C1E-8797-F2F7-371558A1E6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EAD9A7CA-9E84-D4D1-7649-F662EDEBC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DF6CD68-25AB-376C-2919-FAA187DF457A}"/>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6" name="Plassholder for bunntekst 5">
            <a:extLst>
              <a:ext uri="{FF2B5EF4-FFF2-40B4-BE49-F238E27FC236}">
                <a16:creationId xmlns:a16="http://schemas.microsoft.com/office/drawing/2014/main" id="{216A07C7-FA4C-F245-290E-B72B07AD0D4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0BC4171-3AE5-7BD3-8452-97F9FA0313B3}"/>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1811323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542C81-89E3-23A7-36AC-6E899978E24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A2E7FE66-8003-39C2-A852-150D4D8005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C45C9305-F359-8C13-8332-3985E9CAC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74C590C-5142-98A2-267F-7FD815F6352D}"/>
              </a:ext>
            </a:extLst>
          </p:cNvPr>
          <p:cNvSpPr>
            <a:spLocks noGrp="1"/>
          </p:cNvSpPr>
          <p:nvPr>
            <p:ph type="dt" sz="half" idx="10"/>
          </p:nvPr>
        </p:nvSpPr>
        <p:spPr/>
        <p:txBody>
          <a:bodyPr/>
          <a:lstStyle/>
          <a:p>
            <a:fld id="{87CD3F14-85D7-7B4A-B5BF-4D1243CF484A}" type="datetimeFigureOut">
              <a:rPr lang="nb-NO" smtClean="0"/>
              <a:t>19.08.2026</a:t>
            </a:fld>
            <a:endParaRPr lang="nb-NO"/>
          </a:p>
        </p:txBody>
      </p:sp>
      <p:sp>
        <p:nvSpPr>
          <p:cNvPr id="6" name="Plassholder for bunntekst 5">
            <a:extLst>
              <a:ext uri="{FF2B5EF4-FFF2-40B4-BE49-F238E27FC236}">
                <a16:creationId xmlns:a16="http://schemas.microsoft.com/office/drawing/2014/main" id="{F6C4E2D7-D32C-FAB8-D3CF-F830FC43C69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4B2E4C8D-6B1C-576F-D6EB-BE7356A5F716}"/>
              </a:ext>
            </a:extLst>
          </p:cNvPr>
          <p:cNvSpPr>
            <a:spLocks noGrp="1"/>
          </p:cNvSpPr>
          <p:nvPr>
            <p:ph type="sldNum" sz="quarter" idx="12"/>
          </p:nvPr>
        </p:nvSpPr>
        <p:spPr/>
        <p:txBody>
          <a:bodyPr/>
          <a:lstStyle/>
          <a:p>
            <a:fld id="{5E4AA587-E919-BF47-99D3-E067F5273C52}" type="slidenum">
              <a:rPr lang="nb-NO" smtClean="0"/>
              <a:t>‹#›</a:t>
            </a:fld>
            <a:endParaRPr lang="nb-NO"/>
          </a:p>
        </p:txBody>
      </p:sp>
    </p:spTree>
    <p:extLst>
      <p:ext uri="{BB962C8B-B14F-4D97-AF65-F5344CB8AC3E}">
        <p14:creationId xmlns:p14="http://schemas.microsoft.com/office/powerpoint/2010/main" val="2266900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B4F60819-EE0F-D378-A348-FF8196AD9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3135005A-4123-021F-6B92-FE94CDFD83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6E59155D-47C6-EA5C-6E71-F84ED1A0CD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7CD3F14-85D7-7B4A-B5BF-4D1243CF484A}" type="datetimeFigureOut">
              <a:rPr lang="nb-NO" smtClean="0"/>
              <a:t>19.08.2026</a:t>
            </a:fld>
            <a:endParaRPr lang="nb-NO"/>
          </a:p>
        </p:txBody>
      </p:sp>
      <p:sp>
        <p:nvSpPr>
          <p:cNvPr id="5" name="Plassholder for bunntekst 4">
            <a:extLst>
              <a:ext uri="{FF2B5EF4-FFF2-40B4-BE49-F238E27FC236}">
                <a16:creationId xmlns:a16="http://schemas.microsoft.com/office/drawing/2014/main" id="{A5ADF51B-7AEF-4730-654D-4148EF5160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E3E1CD83-88F1-76C3-BB3C-972FC9D275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4AA587-E919-BF47-99D3-E067F5273C52}" type="slidenum">
              <a:rPr lang="nb-NO" smtClean="0"/>
              <a:t>‹#›</a:t>
            </a:fld>
            <a:endParaRPr lang="nb-NO"/>
          </a:p>
        </p:txBody>
      </p:sp>
    </p:spTree>
    <p:extLst>
      <p:ext uri="{BB962C8B-B14F-4D97-AF65-F5344CB8AC3E}">
        <p14:creationId xmlns:p14="http://schemas.microsoft.com/office/powerpoint/2010/main" val="767274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6144537-3FF1-A003-A1C5-FF23EDA88EF8}"/>
              </a:ext>
            </a:extLst>
          </p:cNvPr>
          <p:cNvSpPr>
            <a:spLocks noGrp="1"/>
          </p:cNvSpPr>
          <p:nvPr>
            <p:ph type="ctrTitle"/>
          </p:nvPr>
        </p:nvSpPr>
        <p:spPr>
          <a:xfrm>
            <a:off x="0" y="1"/>
            <a:ext cx="12192000" cy="988828"/>
          </a:xfrm>
        </p:spPr>
        <p:txBody>
          <a:bodyPr>
            <a:normAutofit/>
          </a:bodyPr>
          <a:lstStyle/>
          <a:p>
            <a:r>
              <a:rPr lang="nb-NO" dirty="0"/>
              <a:t>Presidentens møte 18.8.2026</a:t>
            </a:r>
          </a:p>
        </p:txBody>
      </p:sp>
      <p:sp>
        <p:nvSpPr>
          <p:cNvPr id="3" name="Undertittel 2">
            <a:extLst>
              <a:ext uri="{FF2B5EF4-FFF2-40B4-BE49-F238E27FC236}">
                <a16:creationId xmlns:a16="http://schemas.microsoft.com/office/drawing/2014/main" id="{013C44DC-3F49-829E-ECA8-101DF89EF9A8}"/>
              </a:ext>
            </a:extLst>
          </p:cNvPr>
          <p:cNvSpPr>
            <a:spLocks noGrp="1"/>
          </p:cNvSpPr>
          <p:nvPr>
            <p:ph type="subTitle" idx="1"/>
          </p:nvPr>
        </p:nvSpPr>
        <p:spPr>
          <a:xfrm>
            <a:off x="605481" y="1194734"/>
            <a:ext cx="11133437" cy="4785936"/>
          </a:xfrm>
        </p:spPr>
        <p:txBody>
          <a:bodyPr/>
          <a:lstStyle/>
          <a:p>
            <a:r>
              <a:rPr lang="nb-NO" dirty="0"/>
              <a:t>Vi gjeninnfører 3 minutter – dagens tema er molteplukking</a:t>
            </a:r>
          </a:p>
        </p:txBody>
      </p:sp>
      <p:pic>
        <p:nvPicPr>
          <p:cNvPr id="5" name="Bilde 4">
            <a:extLst>
              <a:ext uri="{FF2B5EF4-FFF2-40B4-BE49-F238E27FC236}">
                <a16:creationId xmlns:a16="http://schemas.microsoft.com/office/drawing/2014/main" id="{B706EB04-7895-19DB-BB5D-76ED7E5E281D}"/>
              </a:ext>
            </a:extLst>
          </p:cNvPr>
          <p:cNvPicPr>
            <a:picLocks noChangeAspect="1"/>
          </p:cNvPicPr>
          <p:nvPr/>
        </p:nvPicPr>
        <p:blipFill>
          <a:blip r:embed="rId3"/>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CCB1D3F2-1BA3-4ACA-21BC-7953F1821A1C}"/>
              </a:ext>
            </a:extLst>
          </p:cNvPr>
          <p:cNvPicPr>
            <a:picLocks noChangeAspect="1"/>
          </p:cNvPicPr>
          <p:nvPr/>
        </p:nvPicPr>
        <p:blipFill>
          <a:blip r:embed="rId4"/>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1DA677A0-5036-460E-0902-F1CDA0FB3901}"/>
              </a:ext>
            </a:extLst>
          </p:cNvPr>
          <p:cNvPicPr>
            <a:picLocks noChangeAspect="1"/>
          </p:cNvPicPr>
          <p:nvPr/>
        </p:nvPicPr>
        <p:blipFill>
          <a:blip r:embed="rId5"/>
          <a:stretch>
            <a:fillRect/>
          </a:stretch>
        </p:blipFill>
        <p:spPr>
          <a:xfrm>
            <a:off x="0" y="5973216"/>
            <a:ext cx="1050324" cy="884784"/>
          </a:xfrm>
          <a:prstGeom prst="rect">
            <a:avLst/>
          </a:prstGeom>
        </p:spPr>
      </p:pic>
      <p:pic>
        <p:nvPicPr>
          <p:cNvPr id="4" name="Bilde 3">
            <a:extLst>
              <a:ext uri="{FF2B5EF4-FFF2-40B4-BE49-F238E27FC236}">
                <a16:creationId xmlns:a16="http://schemas.microsoft.com/office/drawing/2014/main" id="{808DB366-9B92-47E7-5CB3-55C2D0FB58E5}"/>
              </a:ext>
            </a:extLst>
          </p:cNvPr>
          <p:cNvPicPr>
            <a:picLocks noChangeAspect="1"/>
          </p:cNvPicPr>
          <p:nvPr/>
        </p:nvPicPr>
        <p:blipFill>
          <a:blip r:embed="rId6"/>
          <a:stretch>
            <a:fillRect/>
          </a:stretch>
        </p:blipFill>
        <p:spPr>
          <a:xfrm rot="5400000">
            <a:off x="451890" y="2098807"/>
            <a:ext cx="4161094" cy="3120820"/>
          </a:xfrm>
          <a:prstGeom prst="rect">
            <a:avLst/>
          </a:prstGeom>
        </p:spPr>
      </p:pic>
      <p:pic>
        <p:nvPicPr>
          <p:cNvPr id="11" name="Bilde 10">
            <a:extLst>
              <a:ext uri="{FF2B5EF4-FFF2-40B4-BE49-F238E27FC236}">
                <a16:creationId xmlns:a16="http://schemas.microsoft.com/office/drawing/2014/main" id="{36C4DA03-6C24-EDD3-519B-4A75AEBE1F0B}"/>
              </a:ext>
            </a:extLst>
          </p:cNvPr>
          <p:cNvPicPr>
            <a:picLocks noChangeAspect="1"/>
          </p:cNvPicPr>
          <p:nvPr/>
        </p:nvPicPr>
        <p:blipFill>
          <a:blip r:embed="rId7"/>
          <a:stretch>
            <a:fillRect/>
          </a:stretch>
        </p:blipFill>
        <p:spPr>
          <a:xfrm>
            <a:off x="7646070" y="1616085"/>
            <a:ext cx="3856549" cy="4151226"/>
          </a:xfrm>
          <a:prstGeom prst="rect">
            <a:avLst/>
          </a:prstGeom>
        </p:spPr>
      </p:pic>
      <p:pic>
        <p:nvPicPr>
          <p:cNvPr id="12" name="Bilde 11">
            <a:extLst>
              <a:ext uri="{FF2B5EF4-FFF2-40B4-BE49-F238E27FC236}">
                <a16:creationId xmlns:a16="http://schemas.microsoft.com/office/drawing/2014/main" id="{26DC949E-D151-63A3-5314-D2E25BB471CF}"/>
              </a:ext>
            </a:extLst>
          </p:cNvPr>
          <p:cNvPicPr>
            <a:picLocks noChangeAspect="1"/>
          </p:cNvPicPr>
          <p:nvPr/>
        </p:nvPicPr>
        <p:blipFill>
          <a:blip r:embed="rId8"/>
          <a:stretch>
            <a:fillRect/>
          </a:stretch>
        </p:blipFill>
        <p:spPr>
          <a:xfrm>
            <a:off x="4309049" y="1588537"/>
            <a:ext cx="3120820" cy="4161094"/>
          </a:xfrm>
          <a:prstGeom prst="rect">
            <a:avLst/>
          </a:prstGeom>
        </p:spPr>
      </p:pic>
    </p:spTree>
    <p:extLst>
      <p:ext uri="{BB962C8B-B14F-4D97-AF65-F5344CB8AC3E}">
        <p14:creationId xmlns:p14="http://schemas.microsoft.com/office/powerpoint/2010/main" val="3210459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FBCA9F7C-7F8F-B9AE-9A3D-22374DD0B71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AD5B0D9D-C959-5D8B-9171-F96CCFD91C0D}"/>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B9E59B88-9E52-C518-20A8-BEEFD2233324}"/>
              </a:ext>
            </a:extLst>
          </p:cNvPr>
          <p:cNvSpPr>
            <a:spLocks noGrp="1"/>
          </p:cNvSpPr>
          <p:nvPr>
            <p:ph type="subTitle" idx="1"/>
          </p:nvPr>
        </p:nvSpPr>
        <p:spPr>
          <a:xfrm>
            <a:off x="605481" y="1194734"/>
            <a:ext cx="11133437" cy="4785936"/>
          </a:xfrm>
        </p:spPr>
        <p:txBody>
          <a:bodyPr>
            <a:normAutofit fontScale="92500"/>
          </a:bodyPr>
          <a:lstStyle/>
          <a:p>
            <a:r>
              <a:rPr lang="nb-NO" b="1" dirty="0"/>
              <a:t>Generelt om komitearbeidet</a:t>
            </a:r>
            <a:endParaRPr lang="nb-NO" dirty="0"/>
          </a:p>
          <a:p>
            <a:r>
              <a:rPr lang="nb-NO" dirty="0"/>
              <a:t>Komitearbeidet er en viktig del av klubbens virksomhet. For å få en best mulig effekt av dette arbeidet forutsettes at den enkelte komiteleder ved starten av </a:t>
            </a:r>
            <a:r>
              <a:rPr lang="nb-NO" dirty="0" err="1"/>
              <a:t>Rotaryåret</a:t>
            </a:r>
            <a:r>
              <a:rPr lang="nb-NO" dirty="0"/>
              <a:t>, i samarbeid med komiteens medlemmer, setter opp en kjøreplan for komiteen, f.eks. i forhold til antall møter, organisering av møtene, osv. Videre er det viktig at komiteen fra starten av setter seg inn i hva som er komiteens ansvar og arbeidsoppgaver, og ikke minst at komitemedlemmene møter opp på de avtalte/planlagte komitemøtene. Jf. nedenfor. Hver komite v/leder skal ved slutten av </a:t>
            </a:r>
            <a:r>
              <a:rPr lang="nb-NO" dirty="0" err="1"/>
              <a:t>Rotaryåret</a:t>
            </a:r>
            <a:r>
              <a:rPr lang="nb-NO" dirty="0"/>
              <a:t> sette opp en kort årsrapport og som sendes styret v/Presidenten. </a:t>
            </a:r>
          </a:p>
          <a:p>
            <a:r>
              <a:rPr lang="nb-NO" dirty="0"/>
              <a:t> </a:t>
            </a:r>
          </a:p>
          <a:p>
            <a:r>
              <a:rPr lang="nb-NO" dirty="0"/>
              <a:t>PR - og Kommunikasjonskomiteen og Medlemskapskomiteen har et særskilt ansvar for å samarbeide om å øke medlemstallet og senke gjennomsnittsalderen på medlemmene.</a:t>
            </a:r>
          </a:p>
          <a:p>
            <a:r>
              <a:rPr lang="nb-NO" dirty="0"/>
              <a:t>Nedenfor følger en oppsummering av de ulike komiteenes ansvarsområder og oppgaver.</a:t>
            </a:r>
          </a:p>
          <a:p>
            <a:pPr algn="l"/>
            <a:endParaRPr lang="nb-NO" dirty="0"/>
          </a:p>
        </p:txBody>
      </p:sp>
      <p:pic>
        <p:nvPicPr>
          <p:cNvPr id="5" name="Bilde 4">
            <a:extLst>
              <a:ext uri="{FF2B5EF4-FFF2-40B4-BE49-F238E27FC236}">
                <a16:creationId xmlns:a16="http://schemas.microsoft.com/office/drawing/2014/main" id="{2159BEE3-B557-A378-DB3B-00C2BED617ED}"/>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6363EEBC-CCA6-F819-CA8E-73DD78656505}"/>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EC9EFCB4-62AD-2092-9DB8-F297831DE83A}"/>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215072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26B8FAB3-6333-5F7B-A455-7812386E1EC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AEE0E201-5CCE-25B8-2EFF-632DB7C7DF73}"/>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1733ADAB-473C-2191-27BE-E8561CAD425F}"/>
              </a:ext>
            </a:extLst>
          </p:cNvPr>
          <p:cNvSpPr>
            <a:spLocks noGrp="1"/>
          </p:cNvSpPr>
          <p:nvPr>
            <p:ph type="subTitle" idx="1"/>
          </p:nvPr>
        </p:nvSpPr>
        <p:spPr>
          <a:xfrm>
            <a:off x="605481" y="1194734"/>
            <a:ext cx="11133437" cy="4785936"/>
          </a:xfrm>
        </p:spPr>
        <p:txBody>
          <a:bodyPr>
            <a:normAutofit fontScale="85000" lnSpcReduction="10000"/>
          </a:bodyPr>
          <a:lstStyle/>
          <a:p>
            <a:r>
              <a:rPr lang="nb-NO" b="1" dirty="0"/>
              <a:t>Arrangementskomiteen </a:t>
            </a:r>
          </a:p>
          <a:p>
            <a:pPr lvl="0" fontAlgn="base"/>
            <a:r>
              <a:rPr lang="nb-NO" dirty="0"/>
              <a:t>Sammen med Programkomiteen se til i god tid før møtestart at klubblokalene/møtelokalene er klargjort både i forhold til teknisk utstyr, foredragsholdere og klubbmedlemmer. I samarbeid med Programkomiteen har Arrangementskomiteen et hovedansvar for at foredragsholderne blir tatt godt imot.</a:t>
            </a:r>
          </a:p>
          <a:p>
            <a:pPr lvl="0" fontAlgn="base"/>
            <a:r>
              <a:rPr lang="nb-NO" dirty="0"/>
              <a:t>Oppmuntre medlemmene til å møte, samt ønske medlemmer og eventuelle gjester velkommen til møtene. </a:t>
            </a:r>
          </a:p>
          <a:p>
            <a:pPr lvl="0" fontAlgn="base"/>
            <a:r>
              <a:rPr lang="nb-NO" dirty="0"/>
              <a:t>Tilrettelegge for at medlemmene kan bli bedre kjent med hverandre, f.eks. via særskilt opplagte interne klubbmøter, der f.eks. de fremmøtte medlemmene plasseres rundt egne oppsatte bord og med et felles tema som de utfordres på. Dette også for å skape treffpunkt mellom generasjonene. </a:t>
            </a:r>
          </a:p>
          <a:p>
            <a:pPr lvl="0" fontAlgn="base"/>
            <a:r>
              <a:rPr lang="nb-NO" dirty="0"/>
              <a:t>Å få til sosiale aktiviteter er særskilt viktig. Komiteen har ansvar for å ta initiativ til og organisere sosiale aktiviteter i samarbeid med Presidenten og Programkomiteen. Dette kan f.eks. være i forbindelse med klubbmøter, utflukter, o.l., og hvor kanskje  ektefelle/partner og gjester kan inviteres med. Dette bør skje minst 2 ganger pr. år.</a:t>
            </a:r>
          </a:p>
          <a:p>
            <a:pPr lvl="0" fontAlgn="base"/>
            <a:r>
              <a:rPr lang="nb-NO" dirty="0"/>
              <a:t>Vinlotteri siste tirsdagen i hver måned.</a:t>
            </a:r>
          </a:p>
          <a:p>
            <a:pPr lvl="0" fontAlgn="base"/>
            <a:r>
              <a:rPr lang="nb-NO" dirty="0"/>
              <a:t>Samles sosialt på HYGGE etter klubbmøtet siste tirsdag i måneden. </a:t>
            </a:r>
          </a:p>
          <a:p>
            <a:pPr algn="l"/>
            <a:endParaRPr lang="nb-NO" dirty="0"/>
          </a:p>
        </p:txBody>
      </p:sp>
      <p:pic>
        <p:nvPicPr>
          <p:cNvPr id="5" name="Bilde 4">
            <a:extLst>
              <a:ext uri="{FF2B5EF4-FFF2-40B4-BE49-F238E27FC236}">
                <a16:creationId xmlns:a16="http://schemas.microsoft.com/office/drawing/2014/main" id="{542E74F0-C586-FA92-7E09-A171AD2381A0}"/>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52489D18-B130-0D0F-F186-1F76C66BAD4C}"/>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25206CC7-9882-24BD-76CB-8C3BEB7AD117}"/>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4088334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402FC493-8CF1-F3A8-4E77-945246099D9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FD8C1F9A-53B6-991F-91A9-30CA17A00973}"/>
              </a:ext>
            </a:extLst>
          </p:cNvPr>
          <p:cNvSpPr>
            <a:spLocks noGrp="1"/>
          </p:cNvSpPr>
          <p:nvPr>
            <p:ph type="ctrTitle"/>
          </p:nvPr>
        </p:nvSpPr>
        <p:spPr>
          <a:xfrm>
            <a:off x="0" y="1693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C1153619-2A3B-23A1-4BA7-884332993460}"/>
              </a:ext>
            </a:extLst>
          </p:cNvPr>
          <p:cNvSpPr>
            <a:spLocks noGrp="1"/>
          </p:cNvSpPr>
          <p:nvPr>
            <p:ph type="subTitle" idx="1"/>
          </p:nvPr>
        </p:nvSpPr>
        <p:spPr>
          <a:xfrm>
            <a:off x="605481" y="849664"/>
            <a:ext cx="11133437" cy="5131006"/>
          </a:xfrm>
        </p:spPr>
        <p:txBody>
          <a:bodyPr>
            <a:normAutofit fontScale="62500" lnSpcReduction="20000"/>
          </a:bodyPr>
          <a:lstStyle/>
          <a:p>
            <a:r>
              <a:rPr lang="nb-NO" b="1" dirty="0"/>
              <a:t>Programkomiteen </a:t>
            </a:r>
          </a:p>
          <a:p>
            <a:pPr lvl="0" fontAlgn="base"/>
            <a:r>
              <a:rPr lang="nb-NO" dirty="0"/>
              <a:t>Programkomiteen skal ha som mål å sette sammen et program som </a:t>
            </a:r>
            <a:r>
              <a:rPr lang="nb-NO" dirty="0">
                <a:highlight>
                  <a:srgbClr val="FFFF00"/>
                </a:highlight>
              </a:rPr>
              <a:t>speiler samfunnsutviklingen </a:t>
            </a:r>
            <a:r>
              <a:rPr lang="nb-NO" dirty="0"/>
              <a:t>gjennom aktuelle og gode foredrag med temaer fra alle samfunnssektorer. Det er ønskelig å gi rom for aktuelle temaer også fra nasjonale og internasjonale arenaer. </a:t>
            </a:r>
          </a:p>
          <a:p>
            <a:pPr lvl="0" fontAlgn="base"/>
            <a:r>
              <a:rPr lang="nb-NO" dirty="0"/>
              <a:t>I lys av den fortsatt brutale krigen i Ukraina og Europas utfordringer som følge av den og konflikten mellom Iran og Syria/USA, skal minst ett foredrag i løpet av </a:t>
            </a:r>
            <a:r>
              <a:rPr lang="nb-NO" dirty="0" err="1"/>
              <a:t>Rotaryåret</a:t>
            </a:r>
            <a:r>
              <a:rPr lang="nb-NO" dirty="0"/>
              <a:t> omhandle </a:t>
            </a:r>
            <a:r>
              <a:rPr lang="nb-NO" dirty="0">
                <a:highlight>
                  <a:srgbClr val="FFFF00"/>
                </a:highlight>
              </a:rPr>
              <a:t>tema knyttet til frihet/demokrati/ sikkerhet/konfliktløsning/ytringsfrihet</a:t>
            </a:r>
            <a:r>
              <a:rPr lang="nb-NO" dirty="0"/>
              <a:t>. Dette kan være i samarbeid med f.eks. Nansenskolen, WEXFO, Forsvaret og/eller andre samarbeidspartnere.</a:t>
            </a:r>
          </a:p>
          <a:p>
            <a:pPr lvl="0" fontAlgn="base"/>
            <a:r>
              <a:rPr lang="nb-NO" dirty="0"/>
              <a:t>I samarbeid med Presidenten skal Programkomiteen fastsette program for hver måned. Programmet skal foreligge senest 1 – en måned før det trer i kraft. Programkomiteen bør også søke å finne frem til temaer som er i tråd med RI presidentens fokus, som i 2026 – 2027 er «</a:t>
            </a:r>
            <a:r>
              <a:rPr lang="nb-NO" i="1" dirty="0" err="1"/>
              <a:t>Create</a:t>
            </a:r>
            <a:r>
              <a:rPr lang="nb-NO" i="1" dirty="0"/>
              <a:t> Lasting </a:t>
            </a:r>
            <a:r>
              <a:rPr lang="nb-NO" i="1" dirty="0" err="1"/>
              <a:t>Impact</a:t>
            </a:r>
            <a:r>
              <a:rPr lang="nb-NO" dirty="0"/>
              <a:t>», det vil si utrette ting som skaper </a:t>
            </a:r>
            <a:r>
              <a:rPr lang="nb-NO" dirty="0">
                <a:highlight>
                  <a:srgbClr val="FFFF00"/>
                </a:highlight>
              </a:rPr>
              <a:t>varig virkning</a:t>
            </a:r>
            <a:r>
              <a:rPr lang="nb-NO" dirty="0"/>
              <a:t>. I dette ligger det å skape endringer som varer lengre – i samfunnet, i livene våre og i oss selv som RI-president </a:t>
            </a:r>
            <a:r>
              <a:rPr lang="nb-NO" dirty="0" err="1"/>
              <a:t>Olayinka</a:t>
            </a:r>
            <a:r>
              <a:rPr lang="nb-NO" dirty="0"/>
              <a:t> </a:t>
            </a:r>
            <a:r>
              <a:rPr lang="nb-NO" dirty="0" err="1"/>
              <a:t>Babalola</a:t>
            </a:r>
            <a:r>
              <a:rPr lang="nb-NO" dirty="0"/>
              <a:t> utrykker det. </a:t>
            </a:r>
          </a:p>
          <a:p>
            <a:pPr lvl="0" fontAlgn="base"/>
            <a:r>
              <a:rPr lang="nb-NO" dirty="0"/>
              <a:t>Konkret sier </a:t>
            </a:r>
            <a:r>
              <a:rPr lang="nb-NO" dirty="0" err="1"/>
              <a:t>Babalola</a:t>
            </a:r>
            <a:r>
              <a:rPr lang="nb-NO" dirty="0"/>
              <a:t> at; «Dette handler om å ønske velkommen andre med åpne armer, utføre meningsfulle prosjekt, og dele </a:t>
            </a:r>
            <a:r>
              <a:rPr lang="nb-NO" dirty="0" err="1"/>
              <a:t>Rotarys</a:t>
            </a:r>
            <a:r>
              <a:rPr lang="nb-NO" dirty="0"/>
              <a:t> historie om hvordan vi endrer livene til folk, inkludert vårt eget. La oss arbeide sammen for å få til ekte og varige forskjeller som varer langt inn i fremtiden» er budskapet til vår nye RI-President. </a:t>
            </a:r>
          </a:p>
          <a:p>
            <a:pPr lvl="0" fontAlgn="base"/>
            <a:endParaRPr lang="nb-NO" dirty="0"/>
          </a:p>
          <a:p>
            <a:pPr lvl="0" fontAlgn="base"/>
            <a:r>
              <a:rPr lang="nb-NO" dirty="0"/>
              <a:t>To møter i </a:t>
            </a:r>
            <a:r>
              <a:rPr lang="nb-NO" dirty="0" err="1"/>
              <a:t>åretskal</a:t>
            </a:r>
            <a:r>
              <a:rPr lang="nb-NO" dirty="0"/>
              <a:t> arrangeres som åpne møter, f.eks. i Biblioteket, gjerne sammen med </a:t>
            </a:r>
            <a:r>
              <a:rPr lang="nb-NO" dirty="0" err="1"/>
              <a:t>Mesna</a:t>
            </a:r>
            <a:r>
              <a:rPr lang="nb-NO" dirty="0"/>
              <a:t> Rotaryklubb. </a:t>
            </a:r>
          </a:p>
          <a:p>
            <a:pPr lvl="0" fontAlgn="base"/>
            <a:r>
              <a:rPr lang="nb-NO" dirty="0"/>
              <a:t>Opplegget må ha en fleksibilitet slik at aktuelle tema kan tas inn på kort varsel. </a:t>
            </a:r>
          </a:p>
          <a:p>
            <a:pPr lvl="0" fontAlgn="base"/>
            <a:r>
              <a:rPr lang="nb-NO" dirty="0"/>
              <a:t>Det legges opp til å fortsette samarbeidet med </a:t>
            </a:r>
            <a:r>
              <a:rPr lang="nb-NO" dirty="0" err="1"/>
              <a:t>Mesna</a:t>
            </a:r>
            <a:r>
              <a:rPr lang="nb-NO" dirty="0"/>
              <a:t> Rotaryklubb med fellesmøter (intercitymøter) en gang i måneden i </a:t>
            </a:r>
            <a:r>
              <a:rPr lang="nb-NO" dirty="0" err="1"/>
              <a:t>Rotaryåret</a:t>
            </a:r>
            <a:r>
              <a:rPr lang="nb-NO" dirty="0"/>
              <a:t>.  </a:t>
            </a:r>
          </a:p>
          <a:p>
            <a:pPr lvl="0" fontAlgn="base"/>
            <a:r>
              <a:rPr lang="nb-NO" dirty="0"/>
              <a:t>Sørge for at programmet blir distribuert via våre hjemmesider. </a:t>
            </a:r>
          </a:p>
          <a:p>
            <a:pPr lvl="0" fontAlgn="base"/>
            <a:r>
              <a:rPr lang="nb-NO" dirty="0"/>
              <a:t>Tilrettelegge for interne møter, til f.eks. intern opplæring, bli bedre kjent med hverandre, osv.</a:t>
            </a:r>
          </a:p>
          <a:p>
            <a:pPr lvl="0" fontAlgn="base"/>
            <a:r>
              <a:rPr lang="nb-NO" dirty="0"/>
              <a:t>Jf. 1.kulepunkt under Arrangementskomiteen der det fremgår at Programkomiteen har et delansvar for de oppgavene som er regnet opp.</a:t>
            </a:r>
          </a:p>
          <a:p>
            <a:pPr algn="l"/>
            <a:endParaRPr lang="nb-NO" dirty="0"/>
          </a:p>
        </p:txBody>
      </p:sp>
      <p:pic>
        <p:nvPicPr>
          <p:cNvPr id="5" name="Bilde 4">
            <a:extLst>
              <a:ext uri="{FF2B5EF4-FFF2-40B4-BE49-F238E27FC236}">
                <a16:creationId xmlns:a16="http://schemas.microsoft.com/office/drawing/2014/main" id="{09070390-3BEE-98A3-3103-91307219B70C}"/>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288C05F0-D258-0D0C-740C-EA01B5B2F5EF}"/>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5D43186A-4490-5EDC-10C0-0155A1C581F6}"/>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1164951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C88FB12B-EDA9-6877-75A2-C86ABBDDCD07}"/>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053F8018-FA42-8F42-D073-209CA6021E9A}"/>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62D6B9C9-4BF0-AD74-CD20-347969F73BA3}"/>
              </a:ext>
            </a:extLst>
          </p:cNvPr>
          <p:cNvSpPr>
            <a:spLocks noGrp="1"/>
          </p:cNvSpPr>
          <p:nvPr>
            <p:ph type="subTitle" idx="1"/>
          </p:nvPr>
        </p:nvSpPr>
        <p:spPr>
          <a:xfrm>
            <a:off x="605481" y="1194734"/>
            <a:ext cx="11133437" cy="4785936"/>
          </a:xfrm>
        </p:spPr>
        <p:txBody>
          <a:bodyPr>
            <a:normAutofit fontScale="85000" lnSpcReduction="20000"/>
          </a:bodyPr>
          <a:lstStyle/>
          <a:p>
            <a:r>
              <a:rPr lang="nb-NO" b="1" dirty="0"/>
              <a:t>Medlemskapskomiteen </a:t>
            </a:r>
          </a:p>
          <a:p>
            <a:pPr lvl="0" fontAlgn="base"/>
            <a:r>
              <a:rPr lang="nb-NO" dirty="0"/>
              <a:t>Være aktiv i prosessen med å få nye medlemmer, slik at målet på 60 medlemmer i løpet av 2026/2027 blir en realitet(5 nye/2 i avgang er 3 netto 57+3 =60). </a:t>
            </a:r>
          </a:p>
          <a:p>
            <a:pPr lvl="0" fontAlgn="base"/>
            <a:r>
              <a:rPr lang="nb-NO" dirty="0"/>
              <a:t>Jf. Distrikt 2305 sitt mål om at hver klubb i snitt skal ha en medlemsvekst på netto minst 2 stykker. Komiteen skal i samarbeid med presidenten legge til rette for at aktuelle nye medlemmer får tilgang til relevant basisinformasjon om </a:t>
            </a:r>
            <a:r>
              <a:rPr lang="nb-NO" dirty="0" err="1"/>
              <a:t>Rotary</a:t>
            </a:r>
            <a:r>
              <a:rPr lang="nb-NO" dirty="0"/>
              <a:t>.</a:t>
            </a:r>
          </a:p>
          <a:p>
            <a:pPr lvl="0" fontAlgn="base"/>
            <a:r>
              <a:rPr lang="nb-NO" dirty="0"/>
              <a:t>Sammen med Presidenten og leder av PR – og Kommunikasjonskomiteen/foreslå og evaluere ulike tiltak for å markedsføre Lillehammer </a:t>
            </a:r>
            <a:r>
              <a:rPr lang="nb-NO" dirty="0" err="1"/>
              <a:t>Rotary</a:t>
            </a:r>
            <a:r>
              <a:rPr lang="nb-NO" dirty="0"/>
              <a:t>, med mål om å rekruttere nye og yngre medlemmer.</a:t>
            </a:r>
          </a:p>
          <a:p>
            <a:pPr lvl="0" fontAlgn="base"/>
            <a:r>
              <a:rPr lang="nb-NO" dirty="0"/>
              <a:t>Legge til rette for at både nåværende og nye medlemmer kan lære mer om </a:t>
            </a:r>
            <a:r>
              <a:rPr lang="nb-NO" dirty="0" err="1"/>
              <a:t>Rotarynettverket</a:t>
            </a:r>
            <a:r>
              <a:rPr lang="nb-NO" dirty="0"/>
              <a:t>, og de mange mulighetene som det åpner. Det forutsettes at komiteen, i samarbeid med Presidenten og Programkomiteen, bidrar til at både nåværende og nyere medlemmer får tilbud om å være med på en innføringsleksjon i </a:t>
            </a:r>
            <a:r>
              <a:rPr lang="nb-NO" dirty="0" err="1"/>
              <a:t>Rotary</a:t>
            </a:r>
            <a:r>
              <a:rPr lang="nb-NO" dirty="0"/>
              <a:t> (som ble satt i gang våren 2022 og videreføres)</a:t>
            </a:r>
          </a:p>
          <a:p>
            <a:pPr lvl="0" fontAlgn="base"/>
            <a:r>
              <a:rPr lang="nb-NO" dirty="0"/>
              <a:t>Bidra aktivt til at fadderordningen fungerer i klubben. Oppfølging er viktig. Det vises til ajourført Fadderveiledning for klubben.</a:t>
            </a:r>
          </a:p>
          <a:p>
            <a:pPr lvl="0" fontAlgn="base"/>
            <a:r>
              <a:rPr lang="nb-NO" dirty="0"/>
              <a:t>Bidra til å implementere, evaluere og eventuelt korrigere styringsdokumentene fra 2021 for komitéen om rekruttering av nye medlemmer og komitéens oppgaver, ansvar og organisering.</a:t>
            </a:r>
          </a:p>
          <a:p>
            <a:r>
              <a:rPr lang="nb-NO" dirty="0"/>
              <a:t> </a:t>
            </a:r>
          </a:p>
          <a:p>
            <a:pPr algn="l"/>
            <a:endParaRPr lang="nb-NO" dirty="0"/>
          </a:p>
        </p:txBody>
      </p:sp>
      <p:pic>
        <p:nvPicPr>
          <p:cNvPr id="5" name="Bilde 4">
            <a:extLst>
              <a:ext uri="{FF2B5EF4-FFF2-40B4-BE49-F238E27FC236}">
                <a16:creationId xmlns:a16="http://schemas.microsoft.com/office/drawing/2014/main" id="{A486A890-594B-0844-ED01-47EF1718848C}"/>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36BA3CF8-18DF-83EC-16D5-ABD4716B2EFE}"/>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C8B4A49C-D1EF-3122-1E5F-F29D64EA1E03}"/>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3098256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B83282EB-FCA2-D89B-5DD2-632817A8C4E8}"/>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FFCC6A7C-BEDD-2380-EBE4-51C8B0803047}"/>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E945D5C7-51F1-7C22-4514-945AF5E75A9A}"/>
              </a:ext>
            </a:extLst>
          </p:cNvPr>
          <p:cNvSpPr>
            <a:spLocks noGrp="1"/>
          </p:cNvSpPr>
          <p:nvPr>
            <p:ph type="subTitle" idx="1"/>
          </p:nvPr>
        </p:nvSpPr>
        <p:spPr>
          <a:xfrm>
            <a:off x="605481" y="1194734"/>
            <a:ext cx="11133437" cy="4785936"/>
          </a:xfrm>
        </p:spPr>
        <p:txBody>
          <a:bodyPr>
            <a:normAutofit fontScale="92500" lnSpcReduction="10000"/>
          </a:bodyPr>
          <a:lstStyle/>
          <a:p>
            <a:r>
              <a:rPr lang="nb-NO" b="1" dirty="0"/>
              <a:t>PR - og Kommunikasjonskomiteen </a:t>
            </a:r>
          </a:p>
          <a:p>
            <a:pPr lvl="0" fontAlgn="base"/>
            <a:r>
              <a:rPr lang="nb-NO" dirty="0"/>
              <a:t>Være ansvarlig for informasjon internt og eksternt om klubbens prosjekter, administrere klubbens nettside, publisere klubbens møtereferater og være kontaktperson for markedsføring av klubbens Inter-City engasjement. </a:t>
            </a:r>
          </a:p>
          <a:p>
            <a:pPr lvl="0"/>
            <a:r>
              <a:rPr lang="nb-NO" dirty="0"/>
              <a:t>Informere om kommende møteprogrammer på våre hjemmesider, - i samarbeid med sekretær - gi oversikt over høydepunkter fra forrige møte, sørge for </a:t>
            </a:r>
            <a:r>
              <a:rPr lang="nb-NO" dirty="0" err="1"/>
              <a:t>Rotary</a:t>
            </a:r>
            <a:r>
              <a:rPr lang="nb-NO" dirty="0"/>
              <a:t>-relaterte opplysninger til medlemmene. </a:t>
            </a:r>
          </a:p>
          <a:p>
            <a:pPr lvl="0"/>
            <a:r>
              <a:rPr lang="nb-NO" dirty="0"/>
              <a:t>Den skal rapportere nytt om klubben, medlemmene og om </a:t>
            </a:r>
            <a:r>
              <a:rPr lang="nb-NO" dirty="0" err="1"/>
              <a:t>Rotarys</a:t>
            </a:r>
            <a:r>
              <a:rPr lang="nb-NO" dirty="0"/>
              <a:t> verdensomspennende program. </a:t>
            </a:r>
          </a:p>
          <a:p>
            <a:pPr lvl="0" fontAlgn="base"/>
            <a:r>
              <a:rPr lang="nb-NO" dirty="0"/>
              <a:t>Utarbeide og iverksette planer som kan gi publikum alminnelig informasjon om </a:t>
            </a:r>
            <a:r>
              <a:rPr lang="nb-NO" dirty="0" err="1"/>
              <a:t>Rotary</a:t>
            </a:r>
            <a:r>
              <a:rPr lang="nb-NO" dirty="0"/>
              <a:t>, dets historie, formål og virkefelt, og sikre publisitet om klubben. </a:t>
            </a:r>
          </a:p>
          <a:p>
            <a:pPr lvl="0" fontAlgn="base"/>
            <a:r>
              <a:rPr lang="nb-NO" dirty="0"/>
              <a:t>Holde hjemmesiden og </a:t>
            </a:r>
            <a:r>
              <a:rPr lang="nb-NO" dirty="0" err="1"/>
              <a:t>Facebooksiden</a:t>
            </a:r>
            <a:r>
              <a:rPr lang="nb-NO" dirty="0"/>
              <a:t> jevnlig oppdatert. </a:t>
            </a:r>
          </a:p>
          <a:p>
            <a:pPr lvl="0" fontAlgn="base"/>
            <a:r>
              <a:rPr lang="nb-NO" dirty="0"/>
              <a:t>I samarbeid med Medlemskapskomiteen bidra til rekruttering av nye medlemmer gjennom tiltak som løfter frem hva </a:t>
            </a:r>
            <a:r>
              <a:rPr lang="nb-NO" dirty="0" err="1"/>
              <a:t>Rotary</a:t>
            </a:r>
            <a:r>
              <a:rPr lang="nb-NO" dirty="0"/>
              <a:t> står for og hvorfor det er viktig å bli medlem.  </a:t>
            </a:r>
          </a:p>
          <a:p>
            <a:pPr algn="l"/>
            <a:endParaRPr lang="nb-NO" dirty="0"/>
          </a:p>
        </p:txBody>
      </p:sp>
      <p:pic>
        <p:nvPicPr>
          <p:cNvPr id="5" name="Bilde 4">
            <a:extLst>
              <a:ext uri="{FF2B5EF4-FFF2-40B4-BE49-F238E27FC236}">
                <a16:creationId xmlns:a16="http://schemas.microsoft.com/office/drawing/2014/main" id="{C6D85101-841C-9336-C310-1AD7C6CE02F9}"/>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D6041239-9BE4-35DF-730C-CEBF0FB216E8}"/>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457E7B84-8469-16C2-353A-87C1217C2E10}"/>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2078949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2D89BF37-6CF1-2681-1C56-64918F3A884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2593FAAB-08F3-DB40-2710-D675B0345946}"/>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91368963-6AB6-0BD4-E4F4-64FF51B2C089}"/>
              </a:ext>
            </a:extLst>
          </p:cNvPr>
          <p:cNvSpPr>
            <a:spLocks noGrp="1"/>
          </p:cNvSpPr>
          <p:nvPr>
            <p:ph type="subTitle" idx="1"/>
          </p:nvPr>
        </p:nvSpPr>
        <p:spPr>
          <a:xfrm>
            <a:off x="605481" y="1194734"/>
            <a:ext cx="11133437" cy="4785936"/>
          </a:xfrm>
        </p:spPr>
        <p:txBody>
          <a:bodyPr>
            <a:normAutofit fontScale="92500"/>
          </a:bodyPr>
          <a:lstStyle/>
          <a:p>
            <a:r>
              <a:rPr lang="nb-NO" b="1" dirty="0"/>
              <a:t>Samfunnskomite og internasjonal tjeneste </a:t>
            </a:r>
          </a:p>
          <a:p>
            <a:pPr lvl="0" fontAlgn="base"/>
            <a:r>
              <a:rPr lang="nb-NO" dirty="0"/>
              <a:t>Sørge for at klubben har minst 2 deltakere til den årlige RYLA-konferansen. Komiteen skal etterpå sørge for at disse deltakerne orienterer om konferansen på et klubbmøte. </a:t>
            </a:r>
          </a:p>
          <a:p>
            <a:pPr lvl="0" fontAlgn="base"/>
            <a:r>
              <a:rPr lang="nb-NO" dirty="0"/>
              <a:t>Påse at klubben til enhver tid er kvalifisert for TRF-søknader, ved at TRF-ansvarlig årlig deltar på TRF-kvalifiseringskurs, som gjennomføres i forbindelse med årets styreseminar. President og TRF-ansvarlig skal signere TRF-avtalen i D-2305.</a:t>
            </a:r>
          </a:p>
          <a:p>
            <a:pPr lvl="0" fontAlgn="base"/>
            <a:r>
              <a:rPr lang="nb-NO" dirty="0"/>
              <a:t>Ta ansvar for å utarbeide søknader i samarbeide med ansvarlig prosjektledelse til Global Grant og District Grant når det er aktuelt å søke. Det gjelder også søknader til Distriktets Tiltaksfond og </a:t>
            </a:r>
            <a:r>
              <a:rPr lang="nb-NO" dirty="0" err="1"/>
              <a:t>NORFOs</a:t>
            </a:r>
            <a:r>
              <a:rPr lang="nb-NO" dirty="0"/>
              <a:t> Ungdoms- og tiltaksfond. </a:t>
            </a:r>
          </a:p>
          <a:p>
            <a:pPr lvl="0" fontAlgn="base"/>
            <a:r>
              <a:rPr lang="nb-NO" dirty="0"/>
              <a:t>Komiteen har ansvar for å gjennomføre en </a:t>
            </a:r>
            <a:r>
              <a:rPr lang="nb-NO" dirty="0" err="1"/>
              <a:t>Rotarydagen</a:t>
            </a:r>
            <a:r>
              <a:rPr lang="nb-NO" dirty="0"/>
              <a:t> 24.oktober, FN-dagen - hvert år i lokalmiljøet. Dette skal skje i et samarbeid mellom Samfunnskomiteen og PR- og kommunikasjonskomiteen. </a:t>
            </a:r>
          </a:p>
          <a:p>
            <a:pPr lvl="0" fontAlgn="base"/>
            <a:r>
              <a:rPr lang="nb-NO" dirty="0"/>
              <a:t>Oppmuntre medlemmene til å yte bidrag til </a:t>
            </a:r>
            <a:r>
              <a:rPr lang="nb-NO" i="1" dirty="0" err="1"/>
              <a:t>Annual</a:t>
            </a:r>
            <a:r>
              <a:rPr lang="nb-NO" i="1"/>
              <a:t> Fund</a:t>
            </a:r>
            <a:r>
              <a:rPr lang="nb-NO"/>
              <a:t>. </a:t>
            </a:r>
          </a:p>
          <a:p>
            <a:pPr algn="l"/>
            <a:endParaRPr lang="nb-NO" dirty="0"/>
          </a:p>
        </p:txBody>
      </p:sp>
      <p:pic>
        <p:nvPicPr>
          <p:cNvPr id="5" name="Bilde 4">
            <a:extLst>
              <a:ext uri="{FF2B5EF4-FFF2-40B4-BE49-F238E27FC236}">
                <a16:creationId xmlns:a16="http://schemas.microsoft.com/office/drawing/2014/main" id="{839DD87B-64E1-6383-875D-C78CB17A21C8}"/>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62B359B0-87BF-431F-FC25-B93A2643EB5F}"/>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CCB1EAAC-E0F1-112D-A7D5-718187DCB341}"/>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400813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CEA2F7CC-0580-9455-E457-66FE87793C6A}"/>
            </a:ext>
          </a:extLst>
        </p:cNvPr>
        <p:cNvGrpSpPr/>
        <p:nvPr/>
      </p:nvGrpSpPr>
      <p:grpSpPr>
        <a:xfrm>
          <a:off x="0" y="0"/>
          <a:ext cx="0" cy="0"/>
          <a:chOff x="0" y="0"/>
          <a:chExt cx="0" cy="0"/>
        </a:xfrm>
      </p:grpSpPr>
      <p:pic>
        <p:nvPicPr>
          <p:cNvPr id="5" name="Bilde 4">
            <a:extLst>
              <a:ext uri="{FF2B5EF4-FFF2-40B4-BE49-F238E27FC236}">
                <a16:creationId xmlns:a16="http://schemas.microsoft.com/office/drawing/2014/main" id="{4F37C710-F84E-02EC-3175-8E3A3768A780}"/>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04BC268C-E8B2-77A3-2FAE-0E3A61E6BC17}"/>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A059F6E0-C132-4D28-0106-058AF134233D}"/>
              </a:ext>
            </a:extLst>
          </p:cNvPr>
          <p:cNvPicPr>
            <a:picLocks noChangeAspect="1"/>
          </p:cNvPicPr>
          <p:nvPr/>
        </p:nvPicPr>
        <p:blipFill>
          <a:blip r:embed="rId4"/>
          <a:stretch>
            <a:fillRect/>
          </a:stretch>
        </p:blipFill>
        <p:spPr>
          <a:xfrm>
            <a:off x="0" y="5973216"/>
            <a:ext cx="1050324" cy="884784"/>
          </a:xfrm>
          <a:prstGeom prst="rect">
            <a:avLst/>
          </a:prstGeom>
        </p:spPr>
      </p:pic>
      <p:pic>
        <p:nvPicPr>
          <p:cNvPr id="10" name="Bilde 9">
            <a:extLst>
              <a:ext uri="{FF2B5EF4-FFF2-40B4-BE49-F238E27FC236}">
                <a16:creationId xmlns:a16="http://schemas.microsoft.com/office/drawing/2014/main" id="{8C137E6D-6E3D-D196-C59B-EAFD8E74E300}"/>
              </a:ext>
            </a:extLst>
          </p:cNvPr>
          <p:cNvPicPr>
            <a:picLocks noChangeAspect="1"/>
          </p:cNvPicPr>
          <p:nvPr/>
        </p:nvPicPr>
        <p:blipFill>
          <a:blip r:embed="rId5"/>
          <a:stretch>
            <a:fillRect/>
          </a:stretch>
        </p:blipFill>
        <p:spPr>
          <a:xfrm>
            <a:off x="892099" y="16931"/>
            <a:ext cx="10928194" cy="5956285"/>
          </a:xfrm>
          <a:prstGeom prst="rect">
            <a:avLst/>
          </a:prstGeom>
        </p:spPr>
      </p:pic>
    </p:spTree>
    <p:extLst>
      <p:ext uri="{BB962C8B-B14F-4D97-AF65-F5344CB8AC3E}">
        <p14:creationId xmlns:p14="http://schemas.microsoft.com/office/powerpoint/2010/main" val="4132856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346B40E0-BF3D-2784-327A-41B779A406C3}"/>
            </a:ext>
          </a:extLst>
        </p:cNvPr>
        <p:cNvGrpSpPr/>
        <p:nvPr/>
      </p:nvGrpSpPr>
      <p:grpSpPr>
        <a:xfrm>
          <a:off x="0" y="0"/>
          <a:ext cx="0" cy="0"/>
          <a:chOff x="0" y="0"/>
          <a:chExt cx="0" cy="0"/>
        </a:xfrm>
      </p:grpSpPr>
      <p:pic>
        <p:nvPicPr>
          <p:cNvPr id="5" name="Bilde 4">
            <a:extLst>
              <a:ext uri="{FF2B5EF4-FFF2-40B4-BE49-F238E27FC236}">
                <a16:creationId xmlns:a16="http://schemas.microsoft.com/office/drawing/2014/main" id="{A4A1978E-F939-3EAD-E323-F46201F4A586}"/>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08EF5905-2C94-0EF9-5BBD-343055F4416E}"/>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9D5FA751-43C4-0D84-A1EC-4F2E3950524F}"/>
              </a:ext>
            </a:extLst>
          </p:cNvPr>
          <p:cNvPicPr>
            <a:picLocks noChangeAspect="1"/>
          </p:cNvPicPr>
          <p:nvPr/>
        </p:nvPicPr>
        <p:blipFill>
          <a:blip r:embed="rId4"/>
          <a:stretch>
            <a:fillRect/>
          </a:stretch>
        </p:blipFill>
        <p:spPr>
          <a:xfrm>
            <a:off x="0" y="5973216"/>
            <a:ext cx="1050324" cy="884784"/>
          </a:xfrm>
          <a:prstGeom prst="rect">
            <a:avLst/>
          </a:prstGeom>
        </p:spPr>
      </p:pic>
      <p:pic>
        <p:nvPicPr>
          <p:cNvPr id="14" name="Bilde 13">
            <a:extLst>
              <a:ext uri="{FF2B5EF4-FFF2-40B4-BE49-F238E27FC236}">
                <a16:creationId xmlns:a16="http://schemas.microsoft.com/office/drawing/2014/main" id="{261E13C4-2A35-84D7-2809-180DC5DCDD19}"/>
              </a:ext>
            </a:extLst>
          </p:cNvPr>
          <p:cNvPicPr>
            <a:picLocks noChangeAspect="1"/>
          </p:cNvPicPr>
          <p:nvPr/>
        </p:nvPicPr>
        <p:blipFill>
          <a:blip r:embed="rId5"/>
          <a:stretch>
            <a:fillRect/>
          </a:stretch>
        </p:blipFill>
        <p:spPr>
          <a:xfrm>
            <a:off x="1182029" y="412595"/>
            <a:ext cx="10228653" cy="4973629"/>
          </a:xfrm>
          <a:prstGeom prst="rect">
            <a:avLst/>
          </a:prstGeom>
        </p:spPr>
      </p:pic>
    </p:spTree>
    <p:extLst>
      <p:ext uri="{BB962C8B-B14F-4D97-AF65-F5344CB8AC3E}">
        <p14:creationId xmlns:p14="http://schemas.microsoft.com/office/powerpoint/2010/main" val="4174954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A1558211-7ACC-0307-01E5-FE4553F353C0}"/>
            </a:ext>
          </a:extLst>
        </p:cNvPr>
        <p:cNvGrpSpPr/>
        <p:nvPr/>
      </p:nvGrpSpPr>
      <p:grpSpPr>
        <a:xfrm>
          <a:off x="0" y="0"/>
          <a:ext cx="0" cy="0"/>
          <a:chOff x="0" y="0"/>
          <a:chExt cx="0" cy="0"/>
        </a:xfrm>
      </p:grpSpPr>
      <p:pic>
        <p:nvPicPr>
          <p:cNvPr id="5" name="Bilde 4">
            <a:extLst>
              <a:ext uri="{FF2B5EF4-FFF2-40B4-BE49-F238E27FC236}">
                <a16:creationId xmlns:a16="http://schemas.microsoft.com/office/drawing/2014/main" id="{DCC9EAAE-E304-7286-01CC-AD8556038829}"/>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6C90A48E-7CC3-2367-4927-4B6583F4E4A8}"/>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649B503B-C008-A86E-26D8-0C172769E5CF}"/>
              </a:ext>
            </a:extLst>
          </p:cNvPr>
          <p:cNvPicPr>
            <a:picLocks noChangeAspect="1"/>
          </p:cNvPicPr>
          <p:nvPr/>
        </p:nvPicPr>
        <p:blipFill>
          <a:blip r:embed="rId4"/>
          <a:stretch>
            <a:fillRect/>
          </a:stretch>
        </p:blipFill>
        <p:spPr>
          <a:xfrm>
            <a:off x="0" y="5973216"/>
            <a:ext cx="1050324" cy="884784"/>
          </a:xfrm>
          <a:prstGeom prst="rect">
            <a:avLst/>
          </a:prstGeom>
        </p:spPr>
      </p:pic>
      <p:pic>
        <p:nvPicPr>
          <p:cNvPr id="10" name="Bilde 9">
            <a:extLst>
              <a:ext uri="{FF2B5EF4-FFF2-40B4-BE49-F238E27FC236}">
                <a16:creationId xmlns:a16="http://schemas.microsoft.com/office/drawing/2014/main" id="{2FF05EEC-C471-9B0D-B268-190EA5AEA50F}"/>
              </a:ext>
            </a:extLst>
          </p:cNvPr>
          <p:cNvPicPr>
            <a:picLocks noChangeAspect="1"/>
          </p:cNvPicPr>
          <p:nvPr/>
        </p:nvPicPr>
        <p:blipFill>
          <a:blip r:embed="rId5"/>
          <a:stretch>
            <a:fillRect/>
          </a:stretch>
        </p:blipFill>
        <p:spPr>
          <a:xfrm>
            <a:off x="1050324" y="234176"/>
            <a:ext cx="9509726" cy="5739040"/>
          </a:xfrm>
          <a:prstGeom prst="rect">
            <a:avLst/>
          </a:prstGeom>
        </p:spPr>
      </p:pic>
    </p:spTree>
    <p:extLst>
      <p:ext uri="{BB962C8B-B14F-4D97-AF65-F5344CB8AC3E}">
        <p14:creationId xmlns:p14="http://schemas.microsoft.com/office/powerpoint/2010/main" val="3976133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5DD9BFB8-55C2-1B81-33D0-84FA53A4BB7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3FA0A956-B1EB-4F67-C7AC-5953BF1BA0C6}"/>
              </a:ext>
            </a:extLst>
          </p:cNvPr>
          <p:cNvSpPr>
            <a:spLocks noGrp="1"/>
          </p:cNvSpPr>
          <p:nvPr>
            <p:ph type="ctrTitle"/>
          </p:nvPr>
        </p:nvSpPr>
        <p:spPr>
          <a:xfrm>
            <a:off x="0" y="1"/>
            <a:ext cx="12192000" cy="988828"/>
          </a:xfrm>
        </p:spPr>
        <p:txBody>
          <a:bodyPr>
            <a:normAutofit/>
          </a:bodyPr>
          <a:lstStyle/>
          <a:p>
            <a:r>
              <a:rPr lang="nb-NO" dirty="0"/>
              <a:t>Presidentens møte 18.8.2026</a:t>
            </a:r>
          </a:p>
        </p:txBody>
      </p:sp>
      <p:pic>
        <p:nvPicPr>
          <p:cNvPr id="5" name="Bilde 4">
            <a:extLst>
              <a:ext uri="{FF2B5EF4-FFF2-40B4-BE49-F238E27FC236}">
                <a16:creationId xmlns:a16="http://schemas.microsoft.com/office/drawing/2014/main" id="{5493A31C-D854-6656-20AA-5806562A1321}"/>
              </a:ext>
            </a:extLst>
          </p:cNvPr>
          <p:cNvPicPr>
            <a:picLocks noChangeAspect="1"/>
          </p:cNvPicPr>
          <p:nvPr/>
        </p:nvPicPr>
        <p:blipFill>
          <a:blip r:embed="rId3"/>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34FD0A57-25D6-4DBB-5E0B-34CBBA1FFE65}"/>
              </a:ext>
            </a:extLst>
          </p:cNvPr>
          <p:cNvPicPr>
            <a:picLocks noChangeAspect="1"/>
          </p:cNvPicPr>
          <p:nvPr/>
        </p:nvPicPr>
        <p:blipFill>
          <a:blip r:embed="rId4"/>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545AB042-AA97-77F6-A200-D8AA8CD9C00C}"/>
              </a:ext>
            </a:extLst>
          </p:cNvPr>
          <p:cNvPicPr>
            <a:picLocks noChangeAspect="1"/>
          </p:cNvPicPr>
          <p:nvPr/>
        </p:nvPicPr>
        <p:blipFill>
          <a:blip r:embed="rId5"/>
          <a:stretch>
            <a:fillRect/>
          </a:stretch>
        </p:blipFill>
        <p:spPr>
          <a:xfrm>
            <a:off x="0" y="5973216"/>
            <a:ext cx="1050324" cy="884784"/>
          </a:xfrm>
          <a:prstGeom prst="rect">
            <a:avLst/>
          </a:prstGeom>
        </p:spPr>
      </p:pic>
      <p:pic>
        <p:nvPicPr>
          <p:cNvPr id="10" name="Bilde 9">
            <a:extLst>
              <a:ext uri="{FF2B5EF4-FFF2-40B4-BE49-F238E27FC236}">
                <a16:creationId xmlns:a16="http://schemas.microsoft.com/office/drawing/2014/main" id="{B91D5B93-4D8A-1F74-6BFC-E2F43480D1AD}"/>
              </a:ext>
            </a:extLst>
          </p:cNvPr>
          <p:cNvPicPr>
            <a:picLocks noChangeAspect="1"/>
          </p:cNvPicPr>
          <p:nvPr/>
        </p:nvPicPr>
        <p:blipFill>
          <a:blip r:embed="rId6"/>
          <a:stretch>
            <a:fillRect/>
          </a:stretch>
        </p:blipFill>
        <p:spPr>
          <a:xfrm>
            <a:off x="1050325" y="960334"/>
            <a:ext cx="10048486" cy="4916359"/>
          </a:xfrm>
          <a:prstGeom prst="rect">
            <a:avLst/>
          </a:prstGeom>
        </p:spPr>
      </p:pic>
    </p:spTree>
    <p:extLst>
      <p:ext uri="{BB962C8B-B14F-4D97-AF65-F5344CB8AC3E}">
        <p14:creationId xmlns:p14="http://schemas.microsoft.com/office/powerpoint/2010/main" val="4238139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FB4936C9-115A-820A-7D03-DB2EC0AB9C95}"/>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A9A39AB-784A-EDFD-E8DD-E8B54C9CB0B8}"/>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0633C034-265D-C41C-D06C-AABD0527CEC8}"/>
              </a:ext>
            </a:extLst>
          </p:cNvPr>
          <p:cNvSpPr>
            <a:spLocks noGrp="1"/>
          </p:cNvSpPr>
          <p:nvPr>
            <p:ph type="subTitle" idx="1"/>
          </p:nvPr>
        </p:nvSpPr>
        <p:spPr>
          <a:xfrm>
            <a:off x="3847214" y="1194734"/>
            <a:ext cx="7891704" cy="4785936"/>
          </a:xfrm>
        </p:spPr>
        <p:txBody>
          <a:bodyPr/>
          <a:lstStyle/>
          <a:p>
            <a:endParaRPr lang="nb-NO" dirty="0"/>
          </a:p>
          <a:p>
            <a:endParaRPr lang="nb-NO" dirty="0"/>
          </a:p>
          <a:p>
            <a:pPr algn="l"/>
            <a:r>
              <a:rPr lang="nb-NO" sz="2000" dirty="0"/>
              <a:t>Plukk de fine bærene</a:t>
            </a:r>
          </a:p>
          <a:p>
            <a:pPr algn="l"/>
            <a:r>
              <a:rPr lang="nb-NO" sz="2000" dirty="0"/>
              <a:t>Molter regnes i kilo – ikke liter</a:t>
            </a:r>
          </a:p>
          <a:p>
            <a:pPr algn="l"/>
            <a:r>
              <a:rPr lang="nb-NO" sz="2000" dirty="0"/>
              <a:t>Plassene er «hemmelige»</a:t>
            </a:r>
          </a:p>
          <a:p>
            <a:pPr algn="l"/>
            <a:r>
              <a:rPr lang="nb-NO" sz="2000" dirty="0"/>
              <a:t>Bruker 200 g sukker pr kilo molte</a:t>
            </a:r>
          </a:p>
          <a:p>
            <a:pPr algn="l"/>
            <a:r>
              <a:rPr lang="nb-NO" sz="2000" dirty="0"/>
              <a:t>Har plukket 23 kg i år</a:t>
            </a:r>
          </a:p>
          <a:p>
            <a:pPr algn="l"/>
            <a:r>
              <a:rPr lang="nb-NO" sz="2000" dirty="0"/>
              <a:t>Du skremmer opp storfugl – du kan se elg –tre </a:t>
            </a:r>
            <a:r>
              <a:rPr lang="nb-NO" sz="2000" dirty="0" err="1"/>
              <a:t>fellt</a:t>
            </a:r>
            <a:r>
              <a:rPr lang="nb-NO" sz="2000" dirty="0"/>
              <a:t> av bever</a:t>
            </a:r>
          </a:p>
          <a:p>
            <a:pPr algn="l"/>
            <a:endParaRPr lang="nb-NO" sz="2000" dirty="0"/>
          </a:p>
          <a:p>
            <a:pPr algn="l"/>
            <a:r>
              <a:rPr lang="nb-NO" sz="2000" dirty="0"/>
              <a:t>Hans </a:t>
            </a:r>
            <a:r>
              <a:rPr lang="nb-NO" sz="2000" dirty="0" err="1"/>
              <a:t>Holmengen</a:t>
            </a:r>
            <a:r>
              <a:rPr lang="nb-NO" sz="2000" dirty="0"/>
              <a:t> utnevnes til 3-minutter general</a:t>
            </a:r>
          </a:p>
        </p:txBody>
      </p:sp>
      <p:pic>
        <p:nvPicPr>
          <p:cNvPr id="5" name="Bilde 4">
            <a:extLst>
              <a:ext uri="{FF2B5EF4-FFF2-40B4-BE49-F238E27FC236}">
                <a16:creationId xmlns:a16="http://schemas.microsoft.com/office/drawing/2014/main" id="{88146A1E-382F-21A2-0760-7A76FF296295}"/>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3F547C21-94AE-1ED4-0406-E7E357658067}"/>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3B6B549A-8716-DBBD-F031-B5D1F13AFC18}"/>
              </a:ext>
            </a:extLst>
          </p:cNvPr>
          <p:cNvPicPr>
            <a:picLocks noChangeAspect="1"/>
          </p:cNvPicPr>
          <p:nvPr/>
        </p:nvPicPr>
        <p:blipFill>
          <a:blip r:embed="rId4"/>
          <a:stretch>
            <a:fillRect/>
          </a:stretch>
        </p:blipFill>
        <p:spPr>
          <a:xfrm>
            <a:off x="0" y="5973216"/>
            <a:ext cx="1050324" cy="884784"/>
          </a:xfrm>
          <a:prstGeom prst="rect">
            <a:avLst/>
          </a:prstGeom>
        </p:spPr>
      </p:pic>
      <p:pic>
        <p:nvPicPr>
          <p:cNvPr id="8" name="Bilde 7">
            <a:extLst>
              <a:ext uri="{FF2B5EF4-FFF2-40B4-BE49-F238E27FC236}">
                <a16:creationId xmlns:a16="http://schemas.microsoft.com/office/drawing/2014/main" id="{3539545E-97DF-17A1-1E7B-A4CD696541C4}"/>
              </a:ext>
            </a:extLst>
          </p:cNvPr>
          <p:cNvPicPr>
            <a:picLocks noChangeAspect="1"/>
          </p:cNvPicPr>
          <p:nvPr/>
        </p:nvPicPr>
        <p:blipFill>
          <a:blip r:embed="rId5"/>
          <a:stretch>
            <a:fillRect/>
          </a:stretch>
        </p:blipFill>
        <p:spPr>
          <a:xfrm rot="5400000">
            <a:off x="-302821" y="1702436"/>
            <a:ext cx="4742897" cy="3557173"/>
          </a:xfrm>
          <a:prstGeom prst="rect">
            <a:avLst/>
          </a:prstGeom>
        </p:spPr>
      </p:pic>
    </p:spTree>
    <p:extLst>
      <p:ext uri="{BB962C8B-B14F-4D97-AF65-F5344CB8AC3E}">
        <p14:creationId xmlns:p14="http://schemas.microsoft.com/office/powerpoint/2010/main" val="74152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2D7F6628-FF1D-BEA0-C5EB-49D96C33ED69}"/>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24092E58-54E2-25BC-474C-558D59574A4B}"/>
              </a:ext>
            </a:extLst>
          </p:cNvPr>
          <p:cNvSpPr>
            <a:spLocks noGrp="1"/>
          </p:cNvSpPr>
          <p:nvPr>
            <p:ph type="ctrTitle"/>
          </p:nvPr>
        </p:nvSpPr>
        <p:spPr>
          <a:xfrm>
            <a:off x="0" y="1"/>
            <a:ext cx="11853746" cy="702526"/>
          </a:xfrm>
        </p:spPr>
        <p:txBody>
          <a:bodyPr>
            <a:normAutofit fontScale="90000"/>
          </a:bodyPr>
          <a:lstStyle/>
          <a:p>
            <a:r>
              <a:rPr lang="nb-NO" dirty="0">
                <a:solidFill>
                  <a:schemeClr val="bg1">
                    <a:lumMod val="75000"/>
                  </a:schemeClr>
                </a:solidFill>
              </a:rPr>
              <a:t>Presidentens møte 18.8.2026</a:t>
            </a:r>
          </a:p>
        </p:txBody>
      </p:sp>
      <p:pic>
        <p:nvPicPr>
          <p:cNvPr id="5" name="Bilde 4">
            <a:extLst>
              <a:ext uri="{FF2B5EF4-FFF2-40B4-BE49-F238E27FC236}">
                <a16:creationId xmlns:a16="http://schemas.microsoft.com/office/drawing/2014/main" id="{BAEACAB4-EBD6-9673-10BD-EAE1E67AD8E3}"/>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45BCD1BA-B417-C4B2-BD24-E487E2E5EBBA}"/>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57458662-3B67-8AF4-C945-9046B645A37F}"/>
              </a:ext>
            </a:extLst>
          </p:cNvPr>
          <p:cNvPicPr>
            <a:picLocks noChangeAspect="1"/>
          </p:cNvPicPr>
          <p:nvPr/>
        </p:nvPicPr>
        <p:blipFill>
          <a:blip r:embed="rId4"/>
          <a:stretch>
            <a:fillRect/>
          </a:stretch>
        </p:blipFill>
        <p:spPr>
          <a:xfrm>
            <a:off x="0" y="5973216"/>
            <a:ext cx="1050324" cy="884784"/>
          </a:xfrm>
          <a:prstGeom prst="rect">
            <a:avLst/>
          </a:prstGeom>
        </p:spPr>
      </p:pic>
      <p:pic>
        <p:nvPicPr>
          <p:cNvPr id="10" name="Bilde 9">
            <a:extLst>
              <a:ext uri="{FF2B5EF4-FFF2-40B4-BE49-F238E27FC236}">
                <a16:creationId xmlns:a16="http://schemas.microsoft.com/office/drawing/2014/main" id="{2B608EEA-CC4B-EE20-8F69-A9A7DFB527CA}"/>
              </a:ext>
            </a:extLst>
          </p:cNvPr>
          <p:cNvPicPr>
            <a:picLocks noChangeAspect="1"/>
          </p:cNvPicPr>
          <p:nvPr/>
        </p:nvPicPr>
        <p:blipFill>
          <a:blip r:embed="rId5"/>
          <a:stretch>
            <a:fillRect/>
          </a:stretch>
        </p:blipFill>
        <p:spPr>
          <a:xfrm>
            <a:off x="2198106" y="702527"/>
            <a:ext cx="7457533" cy="5123812"/>
          </a:xfrm>
          <a:prstGeom prst="rect">
            <a:avLst/>
          </a:prstGeom>
        </p:spPr>
      </p:pic>
    </p:spTree>
    <p:extLst>
      <p:ext uri="{BB962C8B-B14F-4D97-AF65-F5344CB8AC3E}">
        <p14:creationId xmlns:p14="http://schemas.microsoft.com/office/powerpoint/2010/main" val="1778585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495B7221-918A-54FC-2C77-D64BB6745127}"/>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3DCF98C-46C2-6061-4A4B-675A73448662}"/>
              </a:ext>
            </a:extLst>
          </p:cNvPr>
          <p:cNvSpPr>
            <a:spLocks noGrp="1"/>
          </p:cNvSpPr>
          <p:nvPr>
            <p:ph type="ctrTitle"/>
          </p:nvPr>
        </p:nvSpPr>
        <p:spPr>
          <a:xfrm>
            <a:off x="178420" y="78059"/>
            <a:ext cx="11835160" cy="669072"/>
          </a:xfrm>
        </p:spPr>
        <p:txBody>
          <a:bodyPr>
            <a:normAutofit fontScale="90000"/>
          </a:bodyPr>
          <a:lstStyle/>
          <a:p>
            <a:r>
              <a:rPr lang="nb-NO" b="1" dirty="0">
                <a:solidFill>
                  <a:schemeClr val="bg1">
                    <a:lumMod val="75000"/>
                  </a:schemeClr>
                </a:solidFill>
              </a:rPr>
              <a:t>Presidentens møte 18.8.2026</a:t>
            </a:r>
          </a:p>
        </p:txBody>
      </p:sp>
      <p:pic>
        <p:nvPicPr>
          <p:cNvPr id="5" name="Bilde 4">
            <a:extLst>
              <a:ext uri="{FF2B5EF4-FFF2-40B4-BE49-F238E27FC236}">
                <a16:creationId xmlns:a16="http://schemas.microsoft.com/office/drawing/2014/main" id="{0FE1C1A6-203F-ECE6-0E7E-17B5B9A0C6A8}"/>
              </a:ext>
            </a:extLst>
          </p:cNvPr>
          <p:cNvPicPr>
            <a:picLocks noChangeAspect="1"/>
          </p:cNvPicPr>
          <p:nvPr/>
        </p:nvPicPr>
        <p:blipFill>
          <a:blip r:embed="rId3"/>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2661CE37-E2ED-C23D-1BDC-C45EB5661E4D}"/>
              </a:ext>
            </a:extLst>
          </p:cNvPr>
          <p:cNvPicPr>
            <a:picLocks noChangeAspect="1"/>
          </p:cNvPicPr>
          <p:nvPr/>
        </p:nvPicPr>
        <p:blipFill>
          <a:blip r:embed="rId4"/>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2E2306B5-92BB-7C04-2303-75ACDC7817A1}"/>
              </a:ext>
            </a:extLst>
          </p:cNvPr>
          <p:cNvPicPr>
            <a:picLocks noChangeAspect="1"/>
          </p:cNvPicPr>
          <p:nvPr/>
        </p:nvPicPr>
        <p:blipFill>
          <a:blip r:embed="rId5"/>
          <a:stretch>
            <a:fillRect/>
          </a:stretch>
        </p:blipFill>
        <p:spPr>
          <a:xfrm>
            <a:off x="0" y="5973216"/>
            <a:ext cx="1050324" cy="884784"/>
          </a:xfrm>
          <a:prstGeom prst="rect">
            <a:avLst/>
          </a:prstGeom>
        </p:spPr>
      </p:pic>
      <p:sp>
        <p:nvSpPr>
          <p:cNvPr id="6" name="Undertittel 5">
            <a:extLst>
              <a:ext uri="{FF2B5EF4-FFF2-40B4-BE49-F238E27FC236}">
                <a16:creationId xmlns:a16="http://schemas.microsoft.com/office/drawing/2014/main" id="{8A6677F9-9EED-0EA8-A924-C04AA660B8C5}"/>
              </a:ext>
            </a:extLst>
          </p:cNvPr>
          <p:cNvSpPr>
            <a:spLocks noGrp="1"/>
          </p:cNvSpPr>
          <p:nvPr>
            <p:ph type="subTitle" idx="1"/>
          </p:nvPr>
        </p:nvSpPr>
        <p:spPr/>
        <p:txBody>
          <a:bodyPr/>
          <a:lstStyle/>
          <a:p>
            <a:endParaRPr lang="nb-NO"/>
          </a:p>
        </p:txBody>
      </p:sp>
      <p:pic>
        <p:nvPicPr>
          <p:cNvPr id="10" name="Bilde 9">
            <a:extLst>
              <a:ext uri="{FF2B5EF4-FFF2-40B4-BE49-F238E27FC236}">
                <a16:creationId xmlns:a16="http://schemas.microsoft.com/office/drawing/2014/main" id="{363F9EA4-73FC-6101-8FE9-C2EF184C1A28}"/>
              </a:ext>
            </a:extLst>
          </p:cNvPr>
          <p:cNvPicPr>
            <a:picLocks noChangeAspect="1"/>
          </p:cNvPicPr>
          <p:nvPr/>
        </p:nvPicPr>
        <p:blipFill>
          <a:blip r:embed="rId6"/>
          <a:stretch>
            <a:fillRect/>
          </a:stretch>
        </p:blipFill>
        <p:spPr>
          <a:xfrm>
            <a:off x="873512" y="667612"/>
            <a:ext cx="11140068" cy="5202863"/>
          </a:xfrm>
          <a:prstGeom prst="rect">
            <a:avLst/>
          </a:prstGeom>
        </p:spPr>
      </p:pic>
    </p:spTree>
    <p:extLst>
      <p:ext uri="{BB962C8B-B14F-4D97-AF65-F5344CB8AC3E}">
        <p14:creationId xmlns:p14="http://schemas.microsoft.com/office/powerpoint/2010/main" val="3618080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87EC72C0-3851-5CF9-3F3C-93059B92675A}"/>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515F060-7956-B530-2E5B-1B4116825951}"/>
              </a:ext>
            </a:extLst>
          </p:cNvPr>
          <p:cNvSpPr>
            <a:spLocks noGrp="1"/>
          </p:cNvSpPr>
          <p:nvPr>
            <p:ph type="ctrTitle"/>
          </p:nvPr>
        </p:nvSpPr>
        <p:spPr>
          <a:xfrm>
            <a:off x="0" y="1"/>
            <a:ext cx="12192000" cy="988828"/>
          </a:xfrm>
        </p:spPr>
        <p:txBody>
          <a:bodyPr>
            <a:normAutofit/>
          </a:bodyPr>
          <a:lstStyle/>
          <a:p>
            <a:r>
              <a:rPr lang="nb-NO" dirty="0"/>
              <a:t>Presidentens møte 18.8.2026</a:t>
            </a:r>
          </a:p>
        </p:txBody>
      </p:sp>
      <p:pic>
        <p:nvPicPr>
          <p:cNvPr id="5" name="Bilde 4">
            <a:extLst>
              <a:ext uri="{FF2B5EF4-FFF2-40B4-BE49-F238E27FC236}">
                <a16:creationId xmlns:a16="http://schemas.microsoft.com/office/drawing/2014/main" id="{439496B1-378D-F3C8-6004-53D48C5A4779}"/>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0CF6957E-0D34-2D2C-13CF-99408AC5037E}"/>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2446A59A-7194-7B30-2A76-E4900676FEC0}"/>
              </a:ext>
            </a:extLst>
          </p:cNvPr>
          <p:cNvPicPr>
            <a:picLocks noChangeAspect="1"/>
          </p:cNvPicPr>
          <p:nvPr/>
        </p:nvPicPr>
        <p:blipFill>
          <a:blip r:embed="rId4"/>
          <a:stretch>
            <a:fillRect/>
          </a:stretch>
        </p:blipFill>
        <p:spPr>
          <a:xfrm>
            <a:off x="0" y="5973216"/>
            <a:ext cx="1050324" cy="884784"/>
          </a:xfrm>
          <a:prstGeom prst="rect">
            <a:avLst/>
          </a:prstGeom>
        </p:spPr>
      </p:pic>
      <p:sp>
        <p:nvSpPr>
          <p:cNvPr id="6" name="Undertittel 5">
            <a:extLst>
              <a:ext uri="{FF2B5EF4-FFF2-40B4-BE49-F238E27FC236}">
                <a16:creationId xmlns:a16="http://schemas.microsoft.com/office/drawing/2014/main" id="{577DDC6E-D81E-E19C-912E-DE595406075E}"/>
              </a:ext>
            </a:extLst>
          </p:cNvPr>
          <p:cNvSpPr>
            <a:spLocks noGrp="1"/>
          </p:cNvSpPr>
          <p:nvPr>
            <p:ph type="subTitle" idx="1"/>
          </p:nvPr>
        </p:nvSpPr>
        <p:spPr/>
        <p:txBody>
          <a:bodyPr/>
          <a:lstStyle/>
          <a:p>
            <a:endParaRPr lang="nb-NO"/>
          </a:p>
        </p:txBody>
      </p:sp>
      <p:pic>
        <p:nvPicPr>
          <p:cNvPr id="10" name="Bilde 9">
            <a:extLst>
              <a:ext uri="{FF2B5EF4-FFF2-40B4-BE49-F238E27FC236}">
                <a16:creationId xmlns:a16="http://schemas.microsoft.com/office/drawing/2014/main" id="{9B5784D1-23AF-A07F-0E29-4847DCC6DBF9}"/>
              </a:ext>
            </a:extLst>
          </p:cNvPr>
          <p:cNvPicPr>
            <a:picLocks noChangeAspect="1"/>
          </p:cNvPicPr>
          <p:nvPr/>
        </p:nvPicPr>
        <p:blipFill>
          <a:blip r:embed="rId5"/>
          <a:stretch>
            <a:fillRect/>
          </a:stretch>
        </p:blipFill>
        <p:spPr>
          <a:xfrm>
            <a:off x="119416" y="1159728"/>
            <a:ext cx="11894434" cy="4516244"/>
          </a:xfrm>
          <a:prstGeom prst="rect">
            <a:avLst/>
          </a:prstGeom>
        </p:spPr>
      </p:pic>
    </p:spTree>
    <p:extLst>
      <p:ext uri="{BB962C8B-B14F-4D97-AF65-F5344CB8AC3E}">
        <p14:creationId xmlns:p14="http://schemas.microsoft.com/office/powerpoint/2010/main" val="3112394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4846CC53-1933-8E82-146F-A4054D4A2A1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47DD5FA-E553-21B8-3883-1C5D790AF367}"/>
              </a:ext>
            </a:extLst>
          </p:cNvPr>
          <p:cNvSpPr>
            <a:spLocks noGrp="1"/>
          </p:cNvSpPr>
          <p:nvPr>
            <p:ph type="ctrTitle"/>
          </p:nvPr>
        </p:nvSpPr>
        <p:spPr>
          <a:xfrm>
            <a:off x="0" y="1"/>
            <a:ext cx="12192000" cy="988828"/>
          </a:xfrm>
        </p:spPr>
        <p:txBody>
          <a:bodyPr>
            <a:normAutofit/>
          </a:bodyPr>
          <a:lstStyle/>
          <a:p>
            <a:r>
              <a:rPr lang="nb-NO" dirty="0"/>
              <a:t>Presidentens møte 18.8.2026</a:t>
            </a:r>
          </a:p>
        </p:txBody>
      </p:sp>
      <p:pic>
        <p:nvPicPr>
          <p:cNvPr id="5" name="Bilde 4">
            <a:extLst>
              <a:ext uri="{FF2B5EF4-FFF2-40B4-BE49-F238E27FC236}">
                <a16:creationId xmlns:a16="http://schemas.microsoft.com/office/drawing/2014/main" id="{4D5E3960-B785-DA11-21FF-E6915076B068}"/>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03CEAA06-1997-ED70-D7EB-724A50E3FD64}"/>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C1E05071-DAE1-72CF-3523-039912C3188C}"/>
              </a:ext>
            </a:extLst>
          </p:cNvPr>
          <p:cNvPicPr>
            <a:picLocks noChangeAspect="1"/>
          </p:cNvPicPr>
          <p:nvPr/>
        </p:nvPicPr>
        <p:blipFill>
          <a:blip r:embed="rId4"/>
          <a:stretch>
            <a:fillRect/>
          </a:stretch>
        </p:blipFill>
        <p:spPr>
          <a:xfrm>
            <a:off x="0" y="5973216"/>
            <a:ext cx="1050324" cy="884784"/>
          </a:xfrm>
          <a:prstGeom prst="rect">
            <a:avLst/>
          </a:prstGeom>
        </p:spPr>
      </p:pic>
      <p:pic>
        <p:nvPicPr>
          <p:cNvPr id="4" name="Bilde 3">
            <a:extLst>
              <a:ext uri="{FF2B5EF4-FFF2-40B4-BE49-F238E27FC236}">
                <a16:creationId xmlns:a16="http://schemas.microsoft.com/office/drawing/2014/main" id="{01B5CD9E-7BA6-34D9-9544-573172BFCEFA}"/>
              </a:ext>
            </a:extLst>
          </p:cNvPr>
          <p:cNvPicPr>
            <a:picLocks noChangeAspect="1"/>
          </p:cNvPicPr>
          <p:nvPr/>
        </p:nvPicPr>
        <p:blipFill>
          <a:blip r:embed="rId5"/>
          <a:stretch>
            <a:fillRect/>
          </a:stretch>
        </p:blipFill>
        <p:spPr>
          <a:xfrm>
            <a:off x="1182029" y="825499"/>
            <a:ext cx="9801922" cy="5003853"/>
          </a:xfrm>
          <a:prstGeom prst="rect">
            <a:avLst/>
          </a:prstGeom>
        </p:spPr>
      </p:pic>
    </p:spTree>
    <p:extLst>
      <p:ext uri="{BB962C8B-B14F-4D97-AF65-F5344CB8AC3E}">
        <p14:creationId xmlns:p14="http://schemas.microsoft.com/office/powerpoint/2010/main" val="4170020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5FE6F42D-EFBC-20B9-3643-A1258AE1D4BA}"/>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A337D60-82D7-0927-493A-DEE2071C28A4}"/>
              </a:ext>
            </a:extLst>
          </p:cNvPr>
          <p:cNvSpPr>
            <a:spLocks noGrp="1"/>
          </p:cNvSpPr>
          <p:nvPr>
            <p:ph type="ctrTitle"/>
          </p:nvPr>
        </p:nvSpPr>
        <p:spPr>
          <a:xfrm>
            <a:off x="0" y="1"/>
            <a:ext cx="12192000" cy="988828"/>
          </a:xfrm>
        </p:spPr>
        <p:txBody>
          <a:bodyPr>
            <a:normAutofit/>
          </a:bodyPr>
          <a:lstStyle/>
          <a:p>
            <a:r>
              <a:rPr lang="nb-NO" dirty="0"/>
              <a:t>Presidentens møte 18.8.2026</a:t>
            </a:r>
          </a:p>
        </p:txBody>
      </p:sp>
      <p:pic>
        <p:nvPicPr>
          <p:cNvPr id="5" name="Bilde 4">
            <a:extLst>
              <a:ext uri="{FF2B5EF4-FFF2-40B4-BE49-F238E27FC236}">
                <a16:creationId xmlns:a16="http://schemas.microsoft.com/office/drawing/2014/main" id="{9C400E5B-A93E-4B92-4E1C-EB24FD9FE6D4}"/>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84C1AE15-AFBD-F064-970E-2825811F8045}"/>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018D97A5-DF7D-F4DE-741A-75162EA0CE83}"/>
              </a:ext>
            </a:extLst>
          </p:cNvPr>
          <p:cNvPicPr>
            <a:picLocks noChangeAspect="1"/>
          </p:cNvPicPr>
          <p:nvPr/>
        </p:nvPicPr>
        <p:blipFill>
          <a:blip r:embed="rId4"/>
          <a:stretch>
            <a:fillRect/>
          </a:stretch>
        </p:blipFill>
        <p:spPr>
          <a:xfrm>
            <a:off x="0" y="5973216"/>
            <a:ext cx="1050324" cy="884784"/>
          </a:xfrm>
          <a:prstGeom prst="rect">
            <a:avLst/>
          </a:prstGeom>
        </p:spPr>
      </p:pic>
      <p:pic>
        <p:nvPicPr>
          <p:cNvPr id="4" name="Bilde 3">
            <a:extLst>
              <a:ext uri="{FF2B5EF4-FFF2-40B4-BE49-F238E27FC236}">
                <a16:creationId xmlns:a16="http://schemas.microsoft.com/office/drawing/2014/main" id="{C72050E7-FFA6-F640-E322-FDBD23DBC28A}"/>
              </a:ext>
            </a:extLst>
          </p:cNvPr>
          <p:cNvPicPr>
            <a:picLocks noChangeAspect="1"/>
          </p:cNvPicPr>
          <p:nvPr/>
        </p:nvPicPr>
        <p:blipFill>
          <a:blip r:embed="rId5"/>
          <a:stretch>
            <a:fillRect/>
          </a:stretch>
        </p:blipFill>
        <p:spPr>
          <a:xfrm>
            <a:off x="496973" y="1081668"/>
            <a:ext cx="11180021" cy="4404732"/>
          </a:xfrm>
          <a:prstGeom prst="rect">
            <a:avLst/>
          </a:prstGeom>
        </p:spPr>
      </p:pic>
    </p:spTree>
    <p:extLst>
      <p:ext uri="{BB962C8B-B14F-4D97-AF65-F5344CB8AC3E}">
        <p14:creationId xmlns:p14="http://schemas.microsoft.com/office/powerpoint/2010/main" val="2874750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B17BFC2D-BFA8-41EE-F1F9-6E22BAB2599C}"/>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89C8CBFE-CDA3-3D57-DE88-B9EBE4C069DC}"/>
              </a:ext>
            </a:extLst>
          </p:cNvPr>
          <p:cNvSpPr>
            <a:spLocks noGrp="1"/>
          </p:cNvSpPr>
          <p:nvPr>
            <p:ph type="ctrTitle"/>
          </p:nvPr>
        </p:nvSpPr>
        <p:spPr>
          <a:xfrm>
            <a:off x="0" y="1"/>
            <a:ext cx="11976410" cy="884784"/>
          </a:xfrm>
        </p:spPr>
        <p:txBody>
          <a:bodyPr>
            <a:normAutofit fontScale="90000"/>
          </a:bodyPr>
          <a:lstStyle/>
          <a:p>
            <a:r>
              <a:rPr lang="nb-NO" dirty="0"/>
              <a:t>Presidentens møte 18.8.2026</a:t>
            </a:r>
          </a:p>
        </p:txBody>
      </p:sp>
      <p:pic>
        <p:nvPicPr>
          <p:cNvPr id="5" name="Bilde 4">
            <a:extLst>
              <a:ext uri="{FF2B5EF4-FFF2-40B4-BE49-F238E27FC236}">
                <a16:creationId xmlns:a16="http://schemas.microsoft.com/office/drawing/2014/main" id="{91A15608-40F4-601D-E427-32BB158E5620}"/>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C9CAA3B3-AE43-D0CD-A2B2-71D852302F01}"/>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5F79E28D-1B84-BC0E-BB2D-3D93D9586133}"/>
              </a:ext>
            </a:extLst>
          </p:cNvPr>
          <p:cNvPicPr>
            <a:picLocks noChangeAspect="1"/>
          </p:cNvPicPr>
          <p:nvPr/>
        </p:nvPicPr>
        <p:blipFill>
          <a:blip r:embed="rId4"/>
          <a:stretch>
            <a:fillRect/>
          </a:stretch>
        </p:blipFill>
        <p:spPr>
          <a:xfrm>
            <a:off x="0" y="5973216"/>
            <a:ext cx="1050324" cy="884784"/>
          </a:xfrm>
          <a:prstGeom prst="rect">
            <a:avLst/>
          </a:prstGeom>
        </p:spPr>
      </p:pic>
      <p:pic>
        <p:nvPicPr>
          <p:cNvPr id="4" name="Bilde 3">
            <a:extLst>
              <a:ext uri="{FF2B5EF4-FFF2-40B4-BE49-F238E27FC236}">
                <a16:creationId xmlns:a16="http://schemas.microsoft.com/office/drawing/2014/main" id="{4C84924E-6510-2F71-6DD2-8478DBDD93A1}"/>
              </a:ext>
            </a:extLst>
          </p:cNvPr>
          <p:cNvPicPr>
            <a:picLocks noChangeAspect="1"/>
          </p:cNvPicPr>
          <p:nvPr/>
        </p:nvPicPr>
        <p:blipFill>
          <a:blip r:embed="rId5"/>
          <a:stretch>
            <a:fillRect/>
          </a:stretch>
        </p:blipFill>
        <p:spPr>
          <a:xfrm>
            <a:off x="1170879" y="774700"/>
            <a:ext cx="9355872" cy="5181587"/>
          </a:xfrm>
          <a:prstGeom prst="rect">
            <a:avLst/>
          </a:prstGeom>
        </p:spPr>
      </p:pic>
    </p:spTree>
    <p:extLst>
      <p:ext uri="{BB962C8B-B14F-4D97-AF65-F5344CB8AC3E}">
        <p14:creationId xmlns:p14="http://schemas.microsoft.com/office/powerpoint/2010/main" val="1899405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7C096D13-FB55-436B-86FC-138A69996069}"/>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456F2D49-49F0-A65A-4001-056A35620AF7}"/>
              </a:ext>
            </a:extLst>
          </p:cNvPr>
          <p:cNvSpPr>
            <a:spLocks noGrp="1"/>
          </p:cNvSpPr>
          <p:nvPr>
            <p:ph type="ctrTitle"/>
          </p:nvPr>
        </p:nvSpPr>
        <p:spPr>
          <a:xfrm>
            <a:off x="0" y="1"/>
            <a:ext cx="12192000" cy="988828"/>
          </a:xfrm>
        </p:spPr>
        <p:txBody>
          <a:bodyPr>
            <a:normAutofit/>
          </a:bodyPr>
          <a:lstStyle/>
          <a:p>
            <a:r>
              <a:rPr lang="nb-NO" dirty="0"/>
              <a:t>Presidentens møte 18.8.2026</a:t>
            </a:r>
          </a:p>
        </p:txBody>
      </p:sp>
      <p:pic>
        <p:nvPicPr>
          <p:cNvPr id="5" name="Bilde 4">
            <a:extLst>
              <a:ext uri="{FF2B5EF4-FFF2-40B4-BE49-F238E27FC236}">
                <a16:creationId xmlns:a16="http://schemas.microsoft.com/office/drawing/2014/main" id="{05CBFE9D-ADC7-C3F8-8F91-2FBD161CB4F3}"/>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17C83A5D-0FD2-9D44-4261-0FED56DA6ACA}"/>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57D25CD3-EC60-428F-A413-073CC0C7CB5B}"/>
              </a:ext>
            </a:extLst>
          </p:cNvPr>
          <p:cNvPicPr>
            <a:picLocks noChangeAspect="1"/>
          </p:cNvPicPr>
          <p:nvPr/>
        </p:nvPicPr>
        <p:blipFill>
          <a:blip r:embed="rId4"/>
          <a:stretch>
            <a:fillRect/>
          </a:stretch>
        </p:blipFill>
        <p:spPr>
          <a:xfrm>
            <a:off x="0" y="5973216"/>
            <a:ext cx="1050324" cy="884784"/>
          </a:xfrm>
          <a:prstGeom prst="rect">
            <a:avLst/>
          </a:prstGeom>
        </p:spPr>
      </p:pic>
      <p:pic>
        <p:nvPicPr>
          <p:cNvPr id="8" name="Bilde 7">
            <a:extLst>
              <a:ext uri="{FF2B5EF4-FFF2-40B4-BE49-F238E27FC236}">
                <a16:creationId xmlns:a16="http://schemas.microsoft.com/office/drawing/2014/main" id="{352F93A8-B0F1-AC7C-9DCB-468AF1E22B76}"/>
              </a:ext>
            </a:extLst>
          </p:cNvPr>
          <p:cNvPicPr>
            <a:picLocks noChangeAspect="1"/>
          </p:cNvPicPr>
          <p:nvPr/>
        </p:nvPicPr>
        <p:blipFill>
          <a:blip r:embed="rId5"/>
          <a:stretch>
            <a:fillRect/>
          </a:stretch>
        </p:blipFill>
        <p:spPr>
          <a:xfrm>
            <a:off x="885715" y="1626782"/>
            <a:ext cx="11165747" cy="3774558"/>
          </a:xfrm>
          <a:prstGeom prst="rect">
            <a:avLst/>
          </a:prstGeom>
        </p:spPr>
      </p:pic>
    </p:spTree>
    <p:extLst>
      <p:ext uri="{BB962C8B-B14F-4D97-AF65-F5344CB8AC3E}">
        <p14:creationId xmlns:p14="http://schemas.microsoft.com/office/powerpoint/2010/main" val="1827922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B17B6A5B-8D8C-0F0D-87E4-CAD6AA8C06B9}"/>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7A4F471-8F21-990A-EF36-313627FA977B}"/>
              </a:ext>
            </a:extLst>
          </p:cNvPr>
          <p:cNvSpPr>
            <a:spLocks noGrp="1"/>
          </p:cNvSpPr>
          <p:nvPr>
            <p:ph type="ctrTitle"/>
          </p:nvPr>
        </p:nvSpPr>
        <p:spPr>
          <a:xfrm>
            <a:off x="0" y="1"/>
            <a:ext cx="12192000" cy="988828"/>
          </a:xfrm>
        </p:spPr>
        <p:txBody>
          <a:bodyPr>
            <a:normAutofit/>
          </a:bodyPr>
          <a:lstStyle/>
          <a:p>
            <a:r>
              <a:rPr lang="nb-NO" dirty="0"/>
              <a:t>Presidentens møte 18.8.2026</a:t>
            </a:r>
          </a:p>
        </p:txBody>
      </p:sp>
      <p:pic>
        <p:nvPicPr>
          <p:cNvPr id="5" name="Bilde 4">
            <a:extLst>
              <a:ext uri="{FF2B5EF4-FFF2-40B4-BE49-F238E27FC236}">
                <a16:creationId xmlns:a16="http://schemas.microsoft.com/office/drawing/2014/main" id="{A1814B1B-4DA2-DABA-0D23-31FD97A17882}"/>
              </a:ext>
            </a:extLst>
          </p:cNvPr>
          <p:cNvPicPr>
            <a:picLocks noChangeAspect="1"/>
          </p:cNvPicPr>
          <p:nvPr/>
        </p:nvPicPr>
        <p:blipFill>
          <a:blip r:embed="rId3"/>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9C7E3DC0-537D-8A0A-1532-4228A47884B5}"/>
              </a:ext>
            </a:extLst>
          </p:cNvPr>
          <p:cNvPicPr>
            <a:picLocks noChangeAspect="1"/>
          </p:cNvPicPr>
          <p:nvPr/>
        </p:nvPicPr>
        <p:blipFill>
          <a:blip r:embed="rId4"/>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CC9DD3AE-EDFB-41AB-5DD0-9ABC2C5FB56E}"/>
              </a:ext>
            </a:extLst>
          </p:cNvPr>
          <p:cNvPicPr>
            <a:picLocks noChangeAspect="1"/>
          </p:cNvPicPr>
          <p:nvPr/>
        </p:nvPicPr>
        <p:blipFill>
          <a:blip r:embed="rId5"/>
          <a:stretch>
            <a:fillRect/>
          </a:stretch>
        </p:blipFill>
        <p:spPr>
          <a:xfrm>
            <a:off x="0" y="5973216"/>
            <a:ext cx="1050324" cy="884784"/>
          </a:xfrm>
          <a:prstGeom prst="rect">
            <a:avLst/>
          </a:prstGeom>
        </p:spPr>
      </p:pic>
      <p:sp>
        <p:nvSpPr>
          <p:cNvPr id="3" name="TekstSylinder 2">
            <a:extLst>
              <a:ext uri="{FF2B5EF4-FFF2-40B4-BE49-F238E27FC236}">
                <a16:creationId xmlns:a16="http://schemas.microsoft.com/office/drawing/2014/main" id="{E1AD3E71-079D-EECA-E482-ACA1A3BB4F2A}"/>
              </a:ext>
            </a:extLst>
          </p:cNvPr>
          <p:cNvSpPr txBox="1"/>
          <p:nvPr/>
        </p:nvSpPr>
        <p:spPr>
          <a:xfrm>
            <a:off x="1967023" y="1775636"/>
            <a:ext cx="8644270" cy="923330"/>
          </a:xfrm>
          <a:prstGeom prst="rect">
            <a:avLst/>
          </a:prstGeom>
          <a:noFill/>
        </p:spPr>
        <p:txBody>
          <a:bodyPr wrap="square" rtlCol="0">
            <a:spAutoFit/>
          </a:bodyPr>
          <a:lstStyle/>
          <a:p>
            <a:r>
              <a:rPr lang="nb-NO" dirty="0"/>
              <a:t>Da gjenstår bare å si takk for meg, og ønske vel møtt til neste tirsdag med foredrag!</a:t>
            </a:r>
          </a:p>
          <a:p>
            <a:endParaRPr lang="nb-NO" dirty="0"/>
          </a:p>
          <a:p>
            <a:endParaRPr lang="nb-NO" dirty="0"/>
          </a:p>
        </p:txBody>
      </p:sp>
      <p:sp>
        <p:nvSpPr>
          <p:cNvPr id="12" name="TekstSylinder 11">
            <a:extLst>
              <a:ext uri="{FF2B5EF4-FFF2-40B4-BE49-F238E27FC236}">
                <a16:creationId xmlns:a16="http://schemas.microsoft.com/office/drawing/2014/main" id="{97464ED4-DECB-FD29-0DDE-622880F579EA}"/>
              </a:ext>
            </a:extLst>
          </p:cNvPr>
          <p:cNvSpPr txBox="1"/>
          <p:nvPr/>
        </p:nvSpPr>
        <p:spPr>
          <a:xfrm>
            <a:off x="3048886" y="3004825"/>
            <a:ext cx="6097772" cy="923330"/>
          </a:xfrm>
          <a:prstGeom prst="rect">
            <a:avLst/>
          </a:prstGeom>
          <a:noFill/>
        </p:spPr>
        <p:txBody>
          <a:bodyPr wrap="square">
            <a:spAutoFit/>
          </a:bodyPr>
          <a:lstStyle/>
          <a:p>
            <a:r>
              <a:rPr lang="nb-NO" sz="1800" dirty="0">
                <a:solidFill>
                  <a:srgbClr val="000000"/>
                </a:solidFill>
                <a:effectLst/>
                <a:latin typeface="Calibri" panose="020F0502020204030204" pitchFamily="34" charset="0"/>
                <a:ea typeface="Calibri" panose="020F0502020204030204" pitchFamily="34" charset="0"/>
              </a:rPr>
              <a:t>Fra møller og hjemmebrentsapparater til film og artistskoler.</a:t>
            </a:r>
          </a:p>
          <a:p>
            <a:r>
              <a:rPr lang="nb-NO" sz="1800" dirty="0">
                <a:solidFill>
                  <a:srgbClr val="000000"/>
                </a:solidFill>
                <a:effectLst/>
                <a:latin typeface="Calibri" panose="020F0502020204030204" pitchFamily="34" charset="0"/>
                <a:ea typeface="Calibri" panose="020F0502020204030204" pitchFamily="34" charset="0"/>
              </a:rPr>
              <a:t>En reise i innovasjon og produktutvikling i Lillehammer fra 1750 til i dag.  v. </a:t>
            </a:r>
            <a:r>
              <a:rPr lang="nb-NO" sz="1800" dirty="0">
                <a:solidFill>
                  <a:schemeClr val="accent4">
                    <a:lumMod val="75000"/>
                  </a:schemeClr>
                </a:solidFill>
                <a:effectLst/>
                <a:latin typeface="Calibri" panose="020F0502020204030204" pitchFamily="34" charset="0"/>
                <a:ea typeface="Calibri" panose="020F0502020204030204" pitchFamily="34" charset="0"/>
              </a:rPr>
              <a:t>Kjell Stenberg</a:t>
            </a:r>
            <a:r>
              <a:rPr lang="nb-NO" sz="1800" dirty="0">
                <a:solidFill>
                  <a:srgbClr val="000000"/>
                </a:solidFill>
                <a:effectLst/>
                <a:latin typeface="Calibri" panose="020F0502020204030204" pitchFamily="34" charset="0"/>
                <a:ea typeface="Calibri" panose="020F0502020204030204" pitchFamily="34" charset="0"/>
              </a:rPr>
              <a:t>. </a:t>
            </a:r>
            <a:endParaRPr lang="nb-NO" dirty="0"/>
          </a:p>
        </p:txBody>
      </p:sp>
    </p:spTree>
    <p:extLst>
      <p:ext uri="{BB962C8B-B14F-4D97-AF65-F5344CB8AC3E}">
        <p14:creationId xmlns:p14="http://schemas.microsoft.com/office/powerpoint/2010/main" val="3999174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7181125A-518D-9F25-8F7C-B0E5B5439F3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C4264868-3D26-3ED4-FFA9-13534F160850}"/>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1B3FCCF6-D9BD-8428-BAC4-F198969F71DD}"/>
              </a:ext>
            </a:extLst>
          </p:cNvPr>
          <p:cNvSpPr>
            <a:spLocks noGrp="1"/>
          </p:cNvSpPr>
          <p:nvPr>
            <p:ph type="subTitle" idx="1"/>
          </p:nvPr>
        </p:nvSpPr>
        <p:spPr>
          <a:xfrm>
            <a:off x="605481" y="1194734"/>
            <a:ext cx="11133437" cy="4785936"/>
          </a:xfrm>
        </p:spPr>
        <p:txBody>
          <a:bodyPr>
            <a:normAutofit fontScale="70000" lnSpcReduction="20000"/>
          </a:bodyPr>
          <a:lstStyle/>
          <a:p>
            <a:pPr algn="l"/>
            <a:r>
              <a:rPr lang="nb-NO" b="1" dirty="0" err="1">
                <a:latin typeface="Shree Devanagari 714" panose="02000600000000000000" pitchFamily="2" charset="0"/>
                <a:cs typeface="Shree Devanagari 714" panose="02000600000000000000" pitchFamily="2" charset="0"/>
              </a:rPr>
              <a:t>Rotarys</a:t>
            </a:r>
            <a:r>
              <a:rPr lang="nb-NO" b="1" dirty="0">
                <a:latin typeface="Shree Devanagari 714" panose="02000600000000000000" pitchFamily="2" charset="0"/>
                <a:cs typeface="Shree Devanagari 714" panose="02000600000000000000" pitchFamily="2" charset="0"/>
              </a:rPr>
              <a:t> bakgrunn</a:t>
            </a:r>
          </a:p>
          <a:p>
            <a:pPr marL="285750" indent="-285750" algn="l">
              <a:buFontTx/>
              <a:buChar char="-"/>
            </a:pPr>
            <a:r>
              <a:rPr lang="nb-NO" sz="2100" dirty="0">
                <a:latin typeface="Shree Devanagari 714" panose="02000600000000000000" pitchFamily="2" charset="0"/>
                <a:cs typeface="Shree Devanagari 714" panose="02000600000000000000" pitchFamily="2" charset="0"/>
              </a:rPr>
              <a:t>Startet av Paul Harris i Chicago 1905</a:t>
            </a:r>
          </a:p>
          <a:p>
            <a:pPr marL="285750" indent="-285750" algn="l">
              <a:buFontTx/>
              <a:buChar char="-"/>
            </a:pPr>
            <a:r>
              <a:rPr lang="nb-NO" sz="2100" dirty="0">
                <a:latin typeface="Shree Devanagari 714" panose="02000600000000000000" pitchFamily="2" charset="0"/>
                <a:cs typeface="Shree Devanagari 714" panose="02000600000000000000" pitchFamily="2" charset="0"/>
              </a:rPr>
              <a:t>Knytte kontakter basert på ærlighet</a:t>
            </a:r>
          </a:p>
          <a:p>
            <a:pPr marL="285750" indent="-285750" algn="l">
              <a:buFontTx/>
              <a:buChar char="-"/>
            </a:pPr>
            <a:r>
              <a:rPr lang="nb-NO" sz="2100" dirty="0" err="1">
                <a:latin typeface="Shree Devanagari 714" panose="02000600000000000000" pitchFamily="2" charset="0"/>
                <a:cs typeface="Shree Devanagari 714" panose="02000600000000000000" pitchFamily="2" charset="0"/>
              </a:rPr>
              <a:t>Rotary</a:t>
            </a:r>
            <a:r>
              <a:rPr lang="nb-NO" sz="2100" dirty="0">
                <a:latin typeface="Shree Devanagari 714" panose="02000600000000000000" pitchFamily="2" charset="0"/>
                <a:cs typeface="Shree Devanagari 714" panose="02000600000000000000" pitchFamily="2" charset="0"/>
              </a:rPr>
              <a:t> sine nettverk åpner muligheter</a:t>
            </a:r>
          </a:p>
          <a:p>
            <a:pPr marL="285750" indent="-285750" algn="l">
              <a:buFontTx/>
              <a:buChar char="-"/>
            </a:pPr>
            <a:r>
              <a:rPr lang="nb-NO" sz="2100" dirty="0">
                <a:latin typeface="Shree Devanagari 714" panose="02000600000000000000" pitchFamily="2" charset="0"/>
                <a:cs typeface="Shree Devanagari 714" panose="02000600000000000000" pitchFamily="2" charset="0"/>
              </a:rPr>
              <a:t>Sentral i stiftelsen av FN – førersetet for utryddelse av polio</a:t>
            </a:r>
          </a:p>
          <a:p>
            <a:pPr algn="l"/>
            <a:endParaRPr lang="nb-NO" dirty="0">
              <a:latin typeface="Shree Devanagari 714" panose="02000600000000000000" pitchFamily="2" charset="0"/>
              <a:cs typeface="Shree Devanagari 714" panose="02000600000000000000" pitchFamily="2" charset="0"/>
            </a:endParaRPr>
          </a:p>
          <a:p>
            <a:pPr algn="l"/>
            <a:endParaRPr lang="nb-NO" dirty="0">
              <a:latin typeface="Shree Devanagari 714" panose="02000600000000000000" pitchFamily="2" charset="0"/>
              <a:cs typeface="Shree Devanagari 714" panose="02000600000000000000" pitchFamily="2" charset="0"/>
            </a:endParaRPr>
          </a:p>
          <a:p>
            <a:pPr algn="l"/>
            <a:r>
              <a:rPr lang="nb-NO" b="1" dirty="0" err="1">
                <a:latin typeface="Shree Devanagari 714" panose="02000600000000000000" pitchFamily="2" charset="0"/>
                <a:cs typeface="Shree Devanagari 714" panose="02000600000000000000" pitchFamily="2" charset="0"/>
              </a:rPr>
              <a:t>Rotarys</a:t>
            </a:r>
            <a:r>
              <a:rPr lang="nb-NO" b="1" dirty="0">
                <a:latin typeface="Shree Devanagari 714" panose="02000600000000000000" pitchFamily="2" charset="0"/>
                <a:cs typeface="Shree Devanagari 714" panose="02000600000000000000" pitchFamily="2" charset="0"/>
              </a:rPr>
              <a:t> formål</a:t>
            </a:r>
          </a:p>
          <a:p>
            <a:pPr marL="285750" indent="-285750" algn="l">
              <a:buFontTx/>
              <a:buChar char="-"/>
            </a:pPr>
            <a:r>
              <a:rPr lang="nb-NO" sz="2600" b="1" dirty="0">
                <a:latin typeface="Shree Devanagari 714" panose="02000600000000000000" pitchFamily="2" charset="0"/>
                <a:cs typeface="Shree Devanagari 714" panose="02000600000000000000" pitchFamily="2" charset="0"/>
              </a:rPr>
              <a:t>Service </a:t>
            </a:r>
            <a:r>
              <a:rPr lang="nb-NO" sz="2600" b="1" dirty="0" err="1">
                <a:latin typeface="Shree Devanagari 714" panose="02000600000000000000" pitchFamily="2" charset="0"/>
                <a:cs typeface="Shree Devanagari 714" panose="02000600000000000000" pitchFamily="2" charset="0"/>
              </a:rPr>
              <a:t>above</a:t>
            </a:r>
            <a:r>
              <a:rPr lang="nb-NO" sz="2600" b="1" dirty="0">
                <a:latin typeface="Shree Devanagari 714" panose="02000600000000000000" pitchFamily="2" charset="0"/>
                <a:cs typeface="Shree Devanagari 714" panose="02000600000000000000" pitchFamily="2" charset="0"/>
              </a:rPr>
              <a:t> </a:t>
            </a:r>
            <a:r>
              <a:rPr lang="nb-NO" sz="2600" b="1" dirty="0" err="1">
                <a:latin typeface="Shree Devanagari 714" panose="02000600000000000000" pitchFamily="2" charset="0"/>
                <a:cs typeface="Shree Devanagari 714" panose="02000600000000000000" pitchFamily="2" charset="0"/>
              </a:rPr>
              <a:t>self</a:t>
            </a:r>
            <a:endParaRPr lang="nb-NO" sz="2600" b="1" dirty="0">
              <a:latin typeface="Shree Devanagari 714" panose="02000600000000000000" pitchFamily="2" charset="0"/>
              <a:cs typeface="Shree Devanagari 714" panose="02000600000000000000" pitchFamily="2" charset="0"/>
            </a:endParaRPr>
          </a:p>
          <a:p>
            <a:pPr marL="742950" lvl="1" indent="-285750" algn="l">
              <a:buFontTx/>
              <a:buChar char="-"/>
            </a:pPr>
            <a:r>
              <a:rPr lang="nb-NO" dirty="0" err="1">
                <a:latin typeface="Shree Devanagari 714" panose="02000600000000000000" pitchFamily="2" charset="0"/>
                <a:cs typeface="Shree Devanagari 714" panose="02000600000000000000" pitchFamily="2" charset="0"/>
              </a:rPr>
              <a:t>Rotary</a:t>
            </a:r>
            <a:r>
              <a:rPr lang="nb-NO" dirty="0">
                <a:latin typeface="Shree Devanagari 714" panose="02000600000000000000" pitchFamily="2" charset="0"/>
                <a:cs typeface="Shree Devanagari 714" panose="02000600000000000000" pitchFamily="2" charset="0"/>
              </a:rPr>
              <a:t> sitt formål er å fremme og styrke viljen til å gagne andre som grunnlag for all virksomhet. </a:t>
            </a:r>
          </a:p>
          <a:p>
            <a:pPr marL="742950" lvl="1" indent="-285750" algn="l">
              <a:buFontTx/>
              <a:buChar char="-"/>
            </a:pPr>
            <a:r>
              <a:rPr lang="nb-NO" dirty="0">
                <a:latin typeface="Shree Devanagari 714" panose="02000600000000000000" pitchFamily="2" charset="0"/>
                <a:cs typeface="Shree Devanagari 714" panose="02000600000000000000" pitchFamily="2" charset="0"/>
              </a:rPr>
              <a:t>Vårt etiske fundament bygger på verdiene: TJENESTE – KAMERATSKAP – MANGFOLD –INTEGRITET – LEDERSKAP. </a:t>
            </a:r>
          </a:p>
          <a:p>
            <a:pPr marL="742950" lvl="1" indent="-285750" algn="l">
              <a:buFontTx/>
              <a:buChar char="-"/>
            </a:pPr>
            <a:r>
              <a:rPr lang="nb-NO" sz="2300" dirty="0">
                <a:latin typeface="Shree Devanagari 714" panose="02000600000000000000" pitchFamily="2" charset="0"/>
                <a:cs typeface="Shree Devanagari 714" panose="02000600000000000000" pitchFamily="2" charset="0"/>
              </a:rPr>
              <a:t>Å utvikle vennskap som grunnlag for å gagne andre.  </a:t>
            </a:r>
          </a:p>
          <a:p>
            <a:pPr marL="742950" lvl="1" indent="-285750" algn="l">
              <a:buFontTx/>
              <a:buChar char="-"/>
            </a:pPr>
            <a:r>
              <a:rPr lang="nb-NO" sz="2300" dirty="0">
                <a:latin typeface="Shree Devanagari 714" panose="02000600000000000000" pitchFamily="2" charset="0"/>
                <a:cs typeface="Shree Devanagari 714" panose="02000600000000000000" pitchFamily="2" charset="0"/>
              </a:rPr>
              <a:t>Å stille høye etiske krav i vårt yrkesliv, vise respekt for alt nyttig arbeid og bruke hver enkelt rotarianers yrke som mulighet til å gagne samfunnet. </a:t>
            </a:r>
          </a:p>
          <a:p>
            <a:pPr marL="742950" lvl="1" indent="-285750" algn="l">
              <a:buFontTx/>
              <a:buChar char="-"/>
            </a:pPr>
            <a:r>
              <a:rPr lang="nb-NO" sz="2300" dirty="0">
                <a:latin typeface="Shree Devanagari 714" panose="02000600000000000000" pitchFamily="2" charset="0"/>
                <a:cs typeface="Shree Devanagari 714" panose="02000600000000000000" pitchFamily="2" charset="0"/>
              </a:rPr>
              <a:t>Å gagne andre i privatliv, yrke og samfunnsliv.  </a:t>
            </a:r>
          </a:p>
          <a:p>
            <a:pPr marL="742950" lvl="1" indent="-285750" algn="l">
              <a:buFontTx/>
              <a:buChar char="-"/>
            </a:pPr>
            <a:r>
              <a:rPr lang="nb-NO" sz="2300" dirty="0">
                <a:latin typeface="Shree Devanagari 714" panose="02000600000000000000" pitchFamily="2" charset="0"/>
                <a:cs typeface="Shree Devanagari 714" panose="02000600000000000000" pitchFamily="2" charset="0"/>
              </a:rPr>
              <a:t>Å arbeide for internasjonal forståelse, samhold og fred gjennom et verdensomspennende fellesskap av personer fra forskjellige yrker forenet i idealet om å gagne andre.  </a:t>
            </a:r>
          </a:p>
          <a:p>
            <a:pPr marL="285750" indent="-285750" algn="l">
              <a:buFontTx/>
              <a:buChar char="-"/>
            </a:pPr>
            <a:endParaRPr lang="nb-NO" sz="1600" b="1" dirty="0">
              <a:latin typeface="Shree Devanagari 714" panose="02000600000000000000" pitchFamily="2" charset="0"/>
              <a:cs typeface="Shree Devanagari 714" panose="02000600000000000000" pitchFamily="2" charset="0"/>
            </a:endParaRPr>
          </a:p>
        </p:txBody>
      </p:sp>
      <p:pic>
        <p:nvPicPr>
          <p:cNvPr id="5" name="Bilde 4">
            <a:extLst>
              <a:ext uri="{FF2B5EF4-FFF2-40B4-BE49-F238E27FC236}">
                <a16:creationId xmlns:a16="http://schemas.microsoft.com/office/drawing/2014/main" id="{37505389-47D0-7E53-395B-D54CA893FC25}"/>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641BD4AE-8BDC-EA9A-024F-99BE17E5D976}"/>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96F936D4-97AD-EB9D-69E9-7B7068E86A56}"/>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2256897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7FC517DD-F62B-1F83-0A01-D3DBB47B276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163DDE9A-FD5F-F3DD-36BE-BBB3A96C8170}"/>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2186C3F3-331C-D0D8-86A7-0F05A1C1A8D0}"/>
              </a:ext>
            </a:extLst>
          </p:cNvPr>
          <p:cNvSpPr>
            <a:spLocks noGrp="1"/>
          </p:cNvSpPr>
          <p:nvPr>
            <p:ph type="subTitle" idx="1"/>
          </p:nvPr>
        </p:nvSpPr>
        <p:spPr>
          <a:xfrm>
            <a:off x="605481" y="1194734"/>
            <a:ext cx="11133437" cy="4785936"/>
          </a:xfrm>
        </p:spPr>
        <p:txBody>
          <a:bodyPr/>
          <a:lstStyle/>
          <a:p>
            <a:endParaRPr lang="nb-NO" b="1" dirty="0"/>
          </a:p>
          <a:p>
            <a:endParaRPr lang="nb-NO" b="1" dirty="0"/>
          </a:p>
          <a:p>
            <a:endParaRPr lang="nb-NO" b="1" dirty="0"/>
          </a:p>
          <a:p>
            <a:endParaRPr lang="nb-NO" b="1" dirty="0"/>
          </a:p>
          <a:p>
            <a:endParaRPr lang="nb-NO" b="1" dirty="0"/>
          </a:p>
          <a:p>
            <a:r>
              <a:rPr lang="nb-NO" b="1" dirty="0"/>
              <a:t>Fokus fra </a:t>
            </a:r>
            <a:r>
              <a:rPr lang="nb-NO" b="1" dirty="0" err="1"/>
              <a:t>Rotary</a:t>
            </a:r>
            <a:r>
              <a:rPr lang="nb-NO" b="1" dirty="0"/>
              <a:t> International (RI) </a:t>
            </a:r>
            <a:endParaRPr lang="nb-NO" dirty="0"/>
          </a:p>
          <a:p>
            <a:r>
              <a:rPr lang="nb-NO" dirty="0"/>
              <a:t>Vår nye innkommende RI-President,</a:t>
            </a:r>
            <a:r>
              <a:rPr lang="nb-NO" b="1" dirty="0"/>
              <a:t> </a:t>
            </a:r>
            <a:r>
              <a:rPr lang="nb-NO" dirty="0" err="1"/>
              <a:t>Olayinka</a:t>
            </a:r>
            <a:r>
              <a:rPr lang="nb-NO" dirty="0"/>
              <a:t> Hakeem </a:t>
            </a:r>
            <a:r>
              <a:rPr lang="nb-NO" dirty="0" err="1"/>
              <a:t>Babaola</a:t>
            </a:r>
            <a:r>
              <a:rPr lang="nb-NO" dirty="0"/>
              <a:t> fra Afrika, løfter frem «</a:t>
            </a:r>
            <a:r>
              <a:rPr lang="nb-NO" dirty="0" err="1"/>
              <a:t>Create</a:t>
            </a:r>
            <a:r>
              <a:rPr lang="nb-NO" dirty="0"/>
              <a:t> Lasting </a:t>
            </a:r>
            <a:r>
              <a:rPr lang="nb-NO" dirty="0" err="1"/>
              <a:t>Impact</a:t>
            </a:r>
            <a:r>
              <a:rPr lang="nb-NO" dirty="0"/>
              <a:t>” (skap varig påvirkning), </a:t>
            </a:r>
          </a:p>
          <a:p>
            <a:r>
              <a:rPr lang="nb-NO" dirty="0"/>
              <a:t>en visjon om en bedre fremtid, som årets satsningsområde. </a:t>
            </a:r>
          </a:p>
          <a:p>
            <a:r>
              <a:rPr lang="nb-NO" dirty="0"/>
              <a:t>For å gjøre denne visjonen til virkelighet, må vi anerkjenne og slippe løs endringen i oss selv. Vi må fokusere ikke bare på utfall, men på påvirkning utdyper </a:t>
            </a:r>
            <a:r>
              <a:rPr lang="nb-NO" dirty="0" err="1"/>
              <a:t>Babaola</a:t>
            </a:r>
            <a:r>
              <a:rPr lang="nb-NO" dirty="0"/>
              <a:t>. </a:t>
            </a:r>
          </a:p>
          <a:p>
            <a:pPr algn="l"/>
            <a:endParaRPr lang="nb-NO" dirty="0"/>
          </a:p>
        </p:txBody>
      </p:sp>
      <p:pic>
        <p:nvPicPr>
          <p:cNvPr id="5" name="Bilde 4">
            <a:extLst>
              <a:ext uri="{FF2B5EF4-FFF2-40B4-BE49-F238E27FC236}">
                <a16:creationId xmlns:a16="http://schemas.microsoft.com/office/drawing/2014/main" id="{FEC339D1-A6A7-ACC5-90F7-90D06111E519}"/>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201984D5-4FED-045E-AFAA-A14D2018F1E6}"/>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3038C5FF-2713-5EC7-01F1-86BA9B7DACAA}"/>
              </a:ext>
            </a:extLst>
          </p:cNvPr>
          <p:cNvPicPr>
            <a:picLocks noChangeAspect="1"/>
          </p:cNvPicPr>
          <p:nvPr/>
        </p:nvPicPr>
        <p:blipFill>
          <a:blip r:embed="rId4"/>
          <a:stretch>
            <a:fillRect/>
          </a:stretch>
        </p:blipFill>
        <p:spPr>
          <a:xfrm>
            <a:off x="0" y="5973216"/>
            <a:ext cx="1050324" cy="884784"/>
          </a:xfrm>
          <a:prstGeom prst="rect">
            <a:avLst/>
          </a:prstGeom>
        </p:spPr>
      </p:pic>
      <p:sp>
        <p:nvSpPr>
          <p:cNvPr id="4" name="TekstSylinder 3">
            <a:extLst>
              <a:ext uri="{FF2B5EF4-FFF2-40B4-BE49-F238E27FC236}">
                <a16:creationId xmlns:a16="http://schemas.microsoft.com/office/drawing/2014/main" id="{C21A5E52-F0E0-4280-E200-64A5620086DA}"/>
              </a:ext>
            </a:extLst>
          </p:cNvPr>
          <p:cNvSpPr txBox="1"/>
          <p:nvPr/>
        </p:nvSpPr>
        <p:spPr>
          <a:xfrm>
            <a:off x="10738884" y="616688"/>
            <a:ext cx="184731" cy="369332"/>
          </a:xfrm>
          <a:prstGeom prst="rect">
            <a:avLst/>
          </a:prstGeom>
          <a:noFill/>
        </p:spPr>
        <p:txBody>
          <a:bodyPr wrap="none" rtlCol="0">
            <a:spAutoFit/>
          </a:bodyPr>
          <a:lstStyle/>
          <a:p>
            <a:endParaRPr lang="nb-NO" dirty="0"/>
          </a:p>
        </p:txBody>
      </p:sp>
      <p:pic>
        <p:nvPicPr>
          <p:cNvPr id="8" name="Bilde 7">
            <a:extLst>
              <a:ext uri="{FF2B5EF4-FFF2-40B4-BE49-F238E27FC236}">
                <a16:creationId xmlns:a16="http://schemas.microsoft.com/office/drawing/2014/main" id="{892614F1-B7DD-306A-21FB-E46AE7C3FCE9}"/>
              </a:ext>
            </a:extLst>
          </p:cNvPr>
          <p:cNvPicPr>
            <a:picLocks noChangeAspect="1"/>
          </p:cNvPicPr>
          <p:nvPr/>
        </p:nvPicPr>
        <p:blipFill>
          <a:blip r:embed="rId5"/>
          <a:stretch>
            <a:fillRect/>
          </a:stretch>
        </p:blipFill>
        <p:spPr>
          <a:xfrm>
            <a:off x="2120591" y="1720112"/>
            <a:ext cx="7772400" cy="1572849"/>
          </a:xfrm>
          <a:prstGeom prst="rect">
            <a:avLst/>
          </a:prstGeom>
        </p:spPr>
      </p:pic>
    </p:spTree>
    <p:extLst>
      <p:ext uri="{BB962C8B-B14F-4D97-AF65-F5344CB8AC3E}">
        <p14:creationId xmlns:p14="http://schemas.microsoft.com/office/powerpoint/2010/main" val="3618589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8434C494-D05E-835B-4A85-6A6AC481513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F502A59-E6AB-C32C-990C-735D38EC189B}"/>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59B296C8-7E61-4322-F2DC-F312CEE184F3}"/>
              </a:ext>
            </a:extLst>
          </p:cNvPr>
          <p:cNvSpPr>
            <a:spLocks noGrp="1"/>
          </p:cNvSpPr>
          <p:nvPr>
            <p:ph type="subTitle" idx="1"/>
          </p:nvPr>
        </p:nvSpPr>
        <p:spPr>
          <a:xfrm>
            <a:off x="605481" y="1194734"/>
            <a:ext cx="11133437" cy="4761553"/>
          </a:xfrm>
        </p:spPr>
        <p:txBody>
          <a:bodyPr>
            <a:normAutofit lnSpcReduction="10000"/>
          </a:bodyPr>
          <a:lstStyle/>
          <a:p>
            <a:r>
              <a:rPr lang="nb-NO" dirty="0"/>
              <a:t>Så til </a:t>
            </a:r>
            <a:r>
              <a:rPr lang="nb-NO" dirty="0" err="1"/>
              <a:t>Rotaryåret</a:t>
            </a:r>
            <a:r>
              <a:rPr lang="nb-NO" dirty="0"/>
              <a:t> 2026/27</a:t>
            </a:r>
          </a:p>
          <a:p>
            <a:pPr marL="342900" indent="-342900" algn="l">
              <a:buFont typeface="Arial" panose="020B0604020202020204" pitchFamily="34" charset="0"/>
              <a:buChar char="•"/>
            </a:pPr>
            <a:r>
              <a:rPr lang="nb-NO" dirty="0"/>
              <a:t>Strategi og Handlingsplan – </a:t>
            </a:r>
            <a:r>
              <a:rPr lang="nb-NO" dirty="0" err="1"/>
              <a:t>Create</a:t>
            </a:r>
            <a:r>
              <a:rPr lang="nb-NO" dirty="0"/>
              <a:t> Lasting </a:t>
            </a:r>
            <a:r>
              <a:rPr lang="nb-NO" dirty="0" err="1"/>
              <a:t>Impact</a:t>
            </a:r>
            <a:r>
              <a:rPr lang="nb-NO" dirty="0"/>
              <a:t>/Skap varig påvirkning</a:t>
            </a:r>
          </a:p>
          <a:p>
            <a:pPr marL="800100" lvl="1" indent="-342900" algn="l">
              <a:buFont typeface="Arial" panose="020B0604020202020204" pitchFamily="34" charset="0"/>
              <a:buChar char="•"/>
            </a:pPr>
            <a:r>
              <a:rPr lang="nb-NO" dirty="0"/>
              <a:t>Internasjonal presidents ambisjoner og mål</a:t>
            </a:r>
          </a:p>
          <a:p>
            <a:pPr marL="800100" lvl="1" indent="-342900" algn="l">
              <a:buFont typeface="Arial" panose="020B0604020202020204" pitchFamily="34" charset="0"/>
              <a:buChar char="•"/>
            </a:pPr>
            <a:r>
              <a:rPr lang="nb-NO" dirty="0"/>
              <a:t>Distrikt 2305 – Robert A </a:t>
            </a:r>
            <a:r>
              <a:rPr lang="nb-NO" dirty="0" err="1"/>
              <a:t>Voldnes</a:t>
            </a:r>
            <a:r>
              <a:rPr lang="nb-NO" dirty="0"/>
              <a:t> sine mål</a:t>
            </a:r>
          </a:p>
          <a:p>
            <a:pPr marL="800100" lvl="1" indent="-342900" algn="l">
              <a:buFont typeface="Arial" panose="020B0604020202020204" pitchFamily="34" charset="0"/>
              <a:buChar char="•"/>
            </a:pPr>
            <a:r>
              <a:rPr lang="nb-NO" dirty="0"/>
              <a:t>Lillehammer </a:t>
            </a:r>
            <a:r>
              <a:rPr lang="nb-NO" dirty="0" err="1"/>
              <a:t>Rotary</a:t>
            </a:r>
            <a:r>
              <a:rPr lang="nb-NO" dirty="0"/>
              <a:t> sine mål</a:t>
            </a:r>
          </a:p>
          <a:p>
            <a:pPr marL="1257300" lvl="2" indent="-342900" algn="l">
              <a:buFont typeface="Arial" panose="020B0604020202020204" pitchFamily="34" charset="0"/>
              <a:buChar char="•"/>
            </a:pPr>
            <a:r>
              <a:rPr lang="nb-NO" dirty="0"/>
              <a:t>Medlemsvekst – så da passer det vel  å ta opp et nytt medlem</a:t>
            </a:r>
          </a:p>
          <a:p>
            <a:pPr marL="1257300" lvl="2" indent="-342900" algn="l">
              <a:buFont typeface="Arial" panose="020B0604020202020204" pitchFamily="34" charset="0"/>
              <a:buChar char="•"/>
            </a:pPr>
            <a:r>
              <a:rPr lang="nb-NO" dirty="0"/>
              <a:t>Prosjekter/Dugnader</a:t>
            </a:r>
          </a:p>
          <a:p>
            <a:pPr marL="1257300" lvl="2" indent="-342900" algn="l">
              <a:buFont typeface="Arial" panose="020B0604020202020204" pitchFamily="34" charset="0"/>
              <a:buChar char="•"/>
            </a:pPr>
            <a:r>
              <a:rPr lang="nb-NO" dirty="0"/>
              <a:t>Årsmøte 29.september – dato blir trolig endret til senere</a:t>
            </a:r>
          </a:p>
          <a:p>
            <a:pPr marL="1257300" lvl="2" indent="-342900" algn="l">
              <a:buFont typeface="Arial" panose="020B0604020202020204" pitchFamily="34" charset="0"/>
              <a:buChar char="•"/>
            </a:pPr>
            <a:r>
              <a:rPr lang="nb-NO" dirty="0"/>
              <a:t>Komiteene våre – lederne presenteres på podiet</a:t>
            </a:r>
          </a:p>
          <a:p>
            <a:pPr marL="1714500" lvl="3" indent="-342900" algn="l">
              <a:buFont typeface="Arial" panose="020B0604020202020204" pitchFamily="34" charset="0"/>
              <a:buChar char="•"/>
            </a:pPr>
            <a:r>
              <a:rPr lang="nb-NO" dirty="0"/>
              <a:t>Samfunnskomiteen 		-  Marit </a:t>
            </a:r>
            <a:r>
              <a:rPr lang="nb-NO" dirty="0" err="1"/>
              <a:t>Elvsås</a:t>
            </a:r>
            <a:endParaRPr lang="nb-NO" dirty="0"/>
          </a:p>
          <a:p>
            <a:pPr marL="1714500" lvl="3" indent="-342900" algn="l">
              <a:buFont typeface="Arial" panose="020B0604020202020204" pitchFamily="34" charset="0"/>
              <a:buChar char="•"/>
            </a:pPr>
            <a:r>
              <a:rPr lang="nb-NO" dirty="0"/>
              <a:t>PR/kommunikasjonskomite 	-  Natalia Graff</a:t>
            </a:r>
          </a:p>
          <a:p>
            <a:pPr marL="1714500" lvl="3" indent="-342900" algn="l">
              <a:buFont typeface="Arial" panose="020B0604020202020204" pitchFamily="34" charset="0"/>
              <a:buChar char="•"/>
            </a:pPr>
            <a:r>
              <a:rPr lang="nb-NO" dirty="0"/>
              <a:t>Programkomite		-  Olaf </a:t>
            </a:r>
            <a:r>
              <a:rPr lang="nb-NO" dirty="0" err="1"/>
              <a:t>Melbø</a:t>
            </a:r>
            <a:endParaRPr lang="nb-NO" dirty="0"/>
          </a:p>
          <a:p>
            <a:pPr marL="1714500" lvl="3" indent="-342900" algn="l">
              <a:buFont typeface="Arial" panose="020B0604020202020204" pitchFamily="34" charset="0"/>
              <a:buChar char="•"/>
            </a:pPr>
            <a:r>
              <a:rPr lang="nb-NO" dirty="0"/>
              <a:t>Arrangementskomite		-  Ragnhild Falkenberg</a:t>
            </a:r>
          </a:p>
          <a:p>
            <a:pPr marL="1714500" lvl="3" indent="-342900" algn="l">
              <a:buFont typeface="Arial" panose="020B0604020202020204" pitchFamily="34" charset="0"/>
              <a:buChar char="•"/>
            </a:pPr>
            <a:r>
              <a:rPr lang="nb-NO" dirty="0"/>
              <a:t>Medlemskapskomite		-  Trond Karlsen</a:t>
            </a:r>
          </a:p>
          <a:p>
            <a:pPr marL="1714500" lvl="3" indent="-342900" algn="l">
              <a:buFont typeface="Arial" panose="020B0604020202020204" pitchFamily="34" charset="0"/>
              <a:buChar char="•"/>
            </a:pPr>
            <a:r>
              <a:rPr lang="nb-NO" dirty="0"/>
              <a:t>Dugnadsgeneral		-  Einar Moe</a:t>
            </a:r>
          </a:p>
          <a:p>
            <a:pPr marL="1714500" lvl="3" indent="-342900" algn="l">
              <a:buFont typeface="Arial" panose="020B0604020202020204" pitchFamily="34" charset="0"/>
              <a:buChar char="•"/>
            </a:pPr>
            <a:endParaRPr lang="nb-NO" dirty="0"/>
          </a:p>
          <a:p>
            <a:pPr marL="1257300" lvl="2" indent="-342900" algn="l">
              <a:buFont typeface="Arial" panose="020B0604020202020204" pitchFamily="34" charset="0"/>
              <a:buChar char="•"/>
            </a:pPr>
            <a:endParaRPr lang="nb-NO" dirty="0"/>
          </a:p>
          <a:p>
            <a:pPr marL="1257300" lvl="2" indent="-342900" algn="l">
              <a:buFont typeface="Arial" panose="020B0604020202020204" pitchFamily="34" charset="0"/>
              <a:buChar char="•"/>
            </a:pPr>
            <a:endParaRPr lang="nb-NO" dirty="0"/>
          </a:p>
          <a:p>
            <a:pPr marL="1257300" lvl="2" indent="-342900" algn="l">
              <a:buFont typeface="Arial" panose="020B0604020202020204" pitchFamily="34" charset="0"/>
              <a:buChar char="•"/>
            </a:pPr>
            <a:endParaRPr lang="nb-NO" dirty="0"/>
          </a:p>
          <a:p>
            <a:pPr marL="800100" lvl="1" indent="-342900" algn="l">
              <a:buFont typeface="Arial" panose="020B0604020202020204" pitchFamily="34" charset="0"/>
              <a:buChar char="•"/>
            </a:pPr>
            <a:endParaRPr lang="nb-NO" dirty="0"/>
          </a:p>
          <a:p>
            <a:pPr marL="342900" indent="-342900" algn="l">
              <a:buFont typeface="Arial" panose="020B0604020202020204" pitchFamily="34" charset="0"/>
              <a:buChar char="•"/>
            </a:pPr>
            <a:endParaRPr lang="nb-NO" dirty="0"/>
          </a:p>
        </p:txBody>
      </p:sp>
      <p:pic>
        <p:nvPicPr>
          <p:cNvPr id="5" name="Bilde 4">
            <a:extLst>
              <a:ext uri="{FF2B5EF4-FFF2-40B4-BE49-F238E27FC236}">
                <a16:creationId xmlns:a16="http://schemas.microsoft.com/office/drawing/2014/main" id="{C731D142-83DA-5AF0-0444-CFCE38343A75}"/>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24009A1C-0D2B-0FFD-D508-F5C91040FB64}"/>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E041932F-B05E-E0F0-DD11-47219B82A27B}"/>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2203497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9EFEF176-2D41-7E09-ABBF-67A9C1E887CA}"/>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D9DE9A3F-4D98-B4C6-6687-13DB258A61EB}"/>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4431FB28-92AB-FE8D-4EA5-3C375F3C8418}"/>
              </a:ext>
            </a:extLst>
          </p:cNvPr>
          <p:cNvSpPr>
            <a:spLocks noGrp="1"/>
          </p:cNvSpPr>
          <p:nvPr>
            <p:ph type="subTitle" idx="1"/>
          </p:nvPr>
        </p:nvSpPr>
        <p:spPr>
          <a:xfrm>
            <a:off x="605481" y="1194734"/>
            <a:ext cx="11133437" cy="4785936"/>
          </a:xfrm>
        </p:spPr>
        <p:txBody>
          <a:bodyPr>
            <a:normAutofit fontScale="85000" lnSpcReduction="20000"/>
          </a:bodyPr>
          <a:lstStyle/>
          <a:p>
            <a:r>
              <a:rPr lang="nb-NO" dirty="0"/>
              <a:t>Årets budskap- </a:t>
            </a:r>
            <a:r>
              <a:rPr lang="nb-NO" dirty="0" err="1"/>
              <a:t>Create</a:t>
            </a:r>
            <a:r>
              <a:rPr lang="nb-NO" dirty="0"/>
              <a:t> </a:t>
            </a:r>
            <a:r>
              <a:rPr lang="nb-NO" dirty="0" err="1"/>
              <a:t>Lating</a:t>
            </a:r>
            <a:r>
              <a:rPr lang="nb-NO" dirty="0"/>
              <a:t> </a:t>
            </a:r>
            <a:r>
              <a:rPr lang="nb-NO" dirty="0" err="1"/>
              <a:t>Impact</a:t>
            </a:r>
            <a:r>
              <a:rPr lang="nb-NO" dirty="0"/>
              <a:t>» bygger videre på </a:t>
            </a:r>
            <a:r>
              <a:rPr lang="nb-NO" i="1" dirty="0"/>
              <a:t>Unite for Good</a:t>
            </a:r>
            <a:r>
              <a:rPr lang="nb-NO" dirty="0"/>
              <a:t> fra 2025–2026, hvor målet var å styrke båndene mellom medlemmene og våre lokalsamfunn </a:t>
            </a:r>
          </a:p>
          <a:p>
            <a:r>
              <a:rPr lang="nb-NO" dirty="0"/>
              <a:t>DG Robert Arent </a:t>
            </a:r>
            <a:r>
              <a:rPr lang="nb-NO" dirty="0" err="1"/>
              <a:t>Voldnes</a:t>
            </a:r>
            <a:r>
              <a:rPr lang="nb-NO" dirty="0"/>
              <a:t> legger vekt på følgende fokusområder for sitt </a:t>
            </a:r>
            <a:r>
              <a:rPr lang="nb-NO" dirty="0" err="1"/>
              <a:t>guvernørår</a:t>
            </a:r>
            <a:r>
              <a:rPr lang="nb-NO" dirty="0"/>
              <a:t>:</a:t>
            </a:r>
          </a:p>
          <a:p>
            <a:pPr lvl="0"/>
            <a:r>
              <a:rPr lang="nb-NO" b="1" dirty="0"/>
              <a:t>Engasjement:</a:t>
            </a:r>
            <a:r>
              <a:rPr lang="nb-NO" dirty="0"/>
              <a:t> Skape økt engasjement i klubbene og få til bedre opplæring om </a:t>
            </a:r>
            <a:r>
              <a:rPr lang="nb-NO" dirty="0" err="1"/>
              <a:t>Rotary</a:t>
            </a:r>
            <a:r>
              <a:rPr lang="nb-NO" dirty="0"/>
              <a:t> ute i klubbene.</a:t>
            </a:r>
          </a:p>
          <a:p>
            <a:pPr lvl="0"/>
            <a:r>
              <a:rPr lang="nb-NO" b="1" dirty="0"/>
              <a:t>Innføring av «</a:t>
            </a:r>
            <a:r>
              <a:rPr lang="nb-NO" b="1" dirty="0" err="1"/>
              <a:t>Rotary</a:t>
            </a:r>
            <a:r>
              <a:rPr lang="nb-NO" b="1" dirty="0"/>
              <a:t> </a:t>
            </a:r>
            <a:r>
              <a:rPr lang="nb-NO" b="1" dirty="0" err="1"/>
              <a:t>Leadership</a:t>
            </a:r>
            <a:r>
              <a:rPr lang="nb-NO" b="1" dirty="0"/>
              <a:t> </a:t>
            </a:r>
            <a:r>
              <a:rPr lang="nb-NO" b="1" dirty="0" err="1"/>
              <a:t>Institute</a:t>
            </a:r>
            <a:r>
              <a:rPr lang="nb-NO" b="1" dirty="0"/>
              <a:t> –</a:t>
            </a:r>
            <a:r>
              <a:rPr lang="nb-NO" dirty="0"/>
              <a:t> RLI” der det i vårt </a:t>
            </a:r>
            <a:r>
              <a:rPr lang="nb-NO" dirty="0" err="1"/>
              <a:t>rotaryår</a:t>
            </a:r>
            <a:r>
              <a:rPr lang="nb-NO" dirty="0"/>
              <a:t> vil være fokus på –        ENGAGE og ADAPT - fra Action Plan. </a:t>
            </a:r>
          </a:p>
          <a:p>
            <a:pPr lvl="0"/>
            <a:r>
              <a:rPr lang="nb-NO" b="1" dirty="0"/>
              <a:t>Nytenking:</a:t>
            </a:r>
            <a:r>
              <a:rPr lang="nb-NO" dirty="0"/>
              <a:t> Fremme nye ideer og arbeidsformer i </a:t>
            </a:r>
            <a:r>
              <a:rPr lang="nb-NO" dirty="0" err="1"/>
              <a:t>Rotary</a:t>
            </a:r>
            <a:r>
              <a:rPr lang="nb-NO" dirty="0"/>
              <a:t>-fellesskapet som skaper engasjement og bidrar til at medlemmene blir og blomstrer i klubben.</a:t>
            </a:r>
          </a:p>
          <a:p>
            <a:pPr lvl="0"/>
            <a:r>
              <a:rPr lang="nb-NO" b="1" dirty="0" err="1"/>
              <a:t>Rotary</a:t>
            </a:r>
            <a:r>
              <a:rPr lang="nb-NO" b="1" dirty="0"/>
              <a:t>-handlingsplan:</a:t>
            </a:r>
            <a:r>
              <a:rPr lang="nb-NO" dirty="0"/>
              <a:t> Følge distriktets og </a:t>
            </a:r>
            <a:r>
              <a:rPr lang="nb-NO" dirty="0" err="1"/>
              <a:t>Rotary</a:t>
            </a:r>
            <a:r>
              <a:rPr lang="nb-NO" dirty="0"/>
              <a:t> Internationals handlingsplan for å sikre positiv endring lokalt og globalt.</a:t>
            </a:r>
          </a:p>
          <a:p>
            <a:r>
              <a:rPr lang="nb-NO" dirty="0"/>
              <a:t> </a:t>
            </a:r>
          </a:p>
          <a:p>
            <a:r>
              <a:rPr lang="nb-NO" dirty="0"/>
              <a:t>Sammenfattet er </a:t>
            </a:r>
            <a:r>
              <a:rPr lang="nb-NO" dirty="0" err="1"/>
              <a:t>Rotary</a:t>
            </a:r>
            <a:r>
              <a:rPr lang="nb-NO" dirty="0"/>
              <a:t> Internationals budskap til distriktene slik:</a:t>
            </a:r>
          </a:p>
          <a:p>
            <a:pPr lvl="0"/>
            <a:r>
              <a:rPr lang="nb-NO" dirty="0"/>
              <a:t>Hvordan kan vi tjene andre mer – og mer effektivt?</a:t>
            </a:r>
          </a:p>
          <a:p>
            <a:pPr lvl="0"/>
            <a:r>
              <a:rPr lang="nb-NO" dirty="0"/>
              <a:t>Hvordan kan bevisstheten om </a:t>
            </a:r>
            <a:r>
              <a:rPr lang="nb-NO" dirty="0" err="1"/>
              <a:t>Rotary</a:t>
            </a:r>
            <a:r>
              <a:rPr lang="nb-NO" dirty="0"/>
              <a:t> øke i våre lokalsamfunn?</a:t>
            </a:r>
          </a:p>
          <a:p>
            <a:pPr lvl="0"/>
            <a:r>
              <a:rPr lang="nb-NO" dirty="0"/>
              <a:t>Hvordan kan vi styrke medlemmenes opplevelse av vennskap, glede og mestring?</a:t>
            </a:r>
          </a:p>
          <a:p>
            <a:pPr algn="l"/>
            <a:endParaRPr lang="nb-NO" dirty="0"/>
          </a:p>
        </p:txBody>
      </p:sp>
      <p:pic>
        <p:nvPicPr>
          <p:cNvPr id="5" name="Bilde 4">
            <a:extLst>
              <a:ext uri="{FF2B5EF4-FFF2-40B4-BE49-F238E27FC236}">
                <a16:creationId xmlns:a16="http://schemas.microsoft.com/office/drawing/2014/main" id="{DFC9ABD3-62A6-F444-11A6-E56433206650}"/>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2AFE2D6D-F4E1-86C5-F33D-501207314D52}"/>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71E919E7-428F-D6E7-8832-2A4384807D35}"/>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3863036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5AE46051-DDE5-7191-2DD7-58E27A6EC10D}"/>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3C724C7-8525-8176-2851-8F1BB0FDB5D4}"/>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947A83E7-934A-E44D-DBB3-EAC68BD483BA}"/>
              </a:ext>
            </a:extLst>
          </p:cNvPr>
          <p:cNvSpPr>
            <a:spLocks noGrp="1"/>
          </p:cNvSpPr>
          <p:nvPr>
            <p:ph type="subTitle" idx="1"/>
          </p:nvPr>
        </p:nvSpPr>
        <p:spPr>
          <a:xfrm>
            <a:off x="605481" y="1194734"/>
            <a:ext cx="11133437" cy="4785936"/>
          </a:xfrm>
        </p:spPr>
        <p:txBody>
          <a:bodyPr>
            <a:normAutofit lnSpcReduction="10000"/>
          </a:bodyPr>
          <a:lstStyle/>
          <a:p>
            <a:pPr marL="6350" marR="273050" indent="-6350">
              <a:lnSpc>
                <a:spcPct val="107000"/>
              </a:lnSpc>
              <a:spcAft>
                <a:spcPts val="20"/>
              </a:spcAft>
              <a:buNone/>
            </a:pPr>
            <a:r>
              <a:rPr lang="en-US" sz="1600" b="1"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RIs Action Plan (Action Plan/My Rotary)</a:t>
            </a:r>
            <a:endPar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endParaRPr>
          </a:p>
          <a:p>
            <a:pPr marL="6350" marR="273050" indent="-6350">
              <a:lnSpc>
                <a:spcPct val="107000"/>
              </a:lnSpc>
              <a:spcAft>
                <a:spcPts val="20"/>
              </a:spcAft>
              <a:buNone/>
            </a:pPr>
            <a:r>
              <a:rPr lang="nb-NO" sz="1600" dirty="0" err="1">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Rotary</a:t>
            </a: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 Internationals strategiske planverktøy “</a:t>
            </a:r>
            <a:r>
              <a:rPr lang="nb-NO" sz="1600" i="1"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Action Plan</a:t>
            </a: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 er </a:t>
            </a:r>
            <a:r>
              <a:rPr lang="nb-NO" sz="1600" dirty="0" err="1">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Rotarys</a:t>
            </a: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 vedtatte verktøy for å se på måloppnåelse som både klubbene, distriktet og RI skal jobbe etter. «</a:t>
            </a:r>
            <a:r>
              <a:rPr lang="nb-NO" sz="1600" i="1"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Action Plan</a:t>
            </a: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 blir dermed alle nivåers strategiske plan, og klubbene og distriktet utarbeider sine handlingsplaner basert på «</a:t>
            </a:r>
            <a:r>
              <a:rPr lang="nb-NO" sz="1600" i="1"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Action Plan</a:t>
            </a: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 </a:t>
            </a:r>
          </a:p>
          <a:p>
            <a:pPr marL="6350" marR="273050" indent="-6350">
              <a:lnSpc>
                <a:spcPct val="107000"/>
              </a:lnSpc>
              <a:spcAft>
                <a:spcPts val="20"/>
              </a:spcAft>
              <a:buNone/>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 </a:t>
            </a:r>
          </a:p>
          <a:p>
            <a:pPr marL="342900" marR="273050" lvl="0" indent="-342900" algn="l">
              <a:lnSpc>
                <a:spcPct val="107000"/>
              </a:lnSpc>
              <a:spcAft>
                <a:spcPts val="20"/>
              </a:spcAft>
              <a:buFont typeface="Symbol" pitchFamily="2" charset="2"/>
              <a:buChar char=""/>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Øke vår innflytelse					</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Hvordan gjøre mer godt i verden – og synliggjøre dette?</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Utslette polio – og bygge vårt omdømme</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Fokusere på programmene og tilbudene</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Øke varig og målbar innflytelse</a:t>
            </a:r>
          </a:p>
          <a:p>
            <a:pPr marL="342900" marR="273050" lvl="0" indent="-342900" algn="l">
              <a:lnSpc>
                <a:spcPct val="107000"/>
              </a:lnSpc>
              <a:spcAft>
                <a:spcPts val="20"/>
              </a:spcAft>
              <a:buFont typeface="Symbol" pitchFamily="2" charset="2"/>
              <a:buChar char=""/>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Øke medlemmenes engasjement</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Ønske alle velkommen og være verdt folks tid</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Engasjerende og relevant program</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Muligheter for utvikling</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effectLst/>
                <a:latin typeface="Shree Devanagari 714" panose="02000600000000000000" pitchFamily="2" charset="0"/>
                <a:ea typeface="Calibri" panose="020F0502020204030204" pitchFamily="34" charset="0"/>
                <a:cs typeface="Shree Devanagari 714" panose="02000600000000000000" pitchFamily="2" charset="0"/>
              </a:rPr>
              <a:t>Ledertrening i teori og praksis</a:t>
            </a:r>
          </a:p>
          <a:p>
            <a:endParaRPr lang="nb-NO" dirty="0"/>
          </a:p>
        </p:txBody>
      </p:sp>
      <p:pic>
        <p:nvPicPr>
          <p:cNvPr id="5" name="Bilde 4">
            <a:extLst>
              <a:ext uri="{FF2B5EF4-FFF2-40B4-BE49-F238E27FC236}">
                <a16:creationId xmlns:a16="http://schemas.microsoft.com/office/drawing/2014/main" id="{AAFCC897-E639-84B2-5497-6DF8D02C9680}"/>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96533C82-7689-EAD7-5427-3D94D6D49820}"/>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DA080EEB-AF24-4075-2463-F4F045CA0D03}"/>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328846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DA6D5A19-360E-0CA3-BC8D-7C731A289124}"/>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1504677-BB58-5C3A-EB26-66CE46C7D530}"/>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BB23CA60-E4DB-F895-AB2C-E91B9E0C3E34}"/>
              </a:ext>
            </a:extLst>
          </p:cNvPr>
          <p:cNvSpPr>
            <a:spLocks noGrp="1"/>
          </p:cNvSpPr>
          <p:nvPr>
            <p:ph type="subTitle" idx="1"/>
          </p:nvPr>
        </p:nvSpPr>
        <p:spPr>
          <a:xfrm>
            <a:off x="605481" y="1194734"/>
            <a:ext cx="11133437" cy="4785936"/>
          </a:xfrm>
        </p:spPr>
        <p:txBody>
          <a:bodyPr>
            <a:normAutofit/>
          </a:bodyPr>
          <a:lstStyle/>
          <a:p>
            <a:pPr marR="273050" algn="l">
              <a:lnSpc>
                <a:spcPct val="107000"/>
              </a:lnSpc>
              <a:spcAft>
                <a:spcPts val="20"/>
              </a:spcAft>
            </a:pPr>
            <a:r>
              <a:rPr lang="nb-NO" sz="1600" b="1" dirty="0">
                <a:latin typeface="Shree Devanagari 714" panose="02000600000000000000" pitchFamily="2" charset="0"/>
                <a:cs typeface="Shree Devanagari 714" panose="02000600000000000000" pitchFamily="2" charset="0"/>
              </a:rPr>
              <a:t>Oppsummert har distrikt 2305 sammenfattet dette for 2026 – 2027 i følgende handlingsplan basert på </a:t>
            </a:r>
            <a:r>
              <a:rPr lang="nb-NO" sz="1600" b="1" i="1" dirty="0">
                <a:latin typeface="Shree Devanagari 714" panose="02000600000000000000" pitchFamily="2" charset="0"/>
                <a:cs typeface="Shree Devanagari 714" panose="02000600000000000000" pitchFamily="2" charset="0"/>
              </a:rPr>
              <a:t>Action Plan</a:t>
            </a:r>
            <a:r>
              <a:rPr lang="nb-NO" sz="1600" b="1" dirty="0">
                <a:latin typeface="Shree Devanagari 714" panose="02000600000000000000" pitchFamily="2" charset="0"/>
                <a:cs typeface="Shree Devanagari 714" panose="02000600000000000000" pitchFamily="2" charset="0"/>
              </a:rPr>
              <a:t>; </a:t>
            </a:r>
            <a:endParaRPr lang="nb-NO" sz="1600" dirty="0">
              <a:solidFill>
                <a:srgbClr val="000000"/>
              </a:solidFill>
              <a:latin typeface="Calibri" panose="020F0502020204030204" pitchFamily="34" charset="0"/>
              <a:ea typeface="Calibri" panose="020F0502020204030204" pitchFamily="34" charset="0"/>
            </a:endParaRPr>
          </a:p>
          <a:p>
            <a:pPr marL="285750" marR="273050" indent="-285750" algn="l">
              <a:lnSpc>
                <a:spcPct val="107000"/>
              </a:lnSpc>
              <a:spcAft>
                <a:spcPts val="20"/>
              </a:spcAft>
              <a:buFont typeface="Courier New" panose="02070309020205020404" pitchFamily="49" charset="0"/>
              <a:buChar char="o"/>
            </a:pPr>
            <a:r>
              <a:rPr lang="nb-NO" sz="1600" b="1"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Nå ut til flere</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Tiltrekke oss nye medlemmer og involvere andre</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Øke medlemsmassen</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Øke mangfold</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Skape nye veier inn til </a:t>
            </a:r>
            <a:r>
              <a:rPr lang="nb-NO" sz="1600" dirty="0" err="1">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Rotary</a:t>
            </a:r>
            <a:endPar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endParaRP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Gjøre </a:t>
            </a:r>
            <a:r>
              <a:rPr lang="nb-NO" sz="1600" dirty="0" err="1">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Rotary</a:t>
            </a: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 mer åpent og tilgjengelig</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Bygge bevissthet rundt merkevaren </a:t>
            </a:r>
            <a:r>
              <a:rPr lang="nb-NO" sz="1600" dirty="0" err="1">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Rotary</a:t>
            </a:r>
            <a:endPar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endParaRPr>
          </a:p>
          <a:p>
            <a:pPr marL="342900" marR="273050" lvl="0" indent="-342900" algn="l">
              <a:lnSpc>
                <a:spcPct val="107000"/>
              </a:lnSpc>
              <a:spcAft>
                <a:spcPts val="20"/>
              </a:spcAft>
              <a:buFont typeface="Symbol" pitchFamily="2" charset="2"/>
              <a:buChar char=""/>
            </a:pPr>
            <a:r>
              <a:rPr lang="nb-NO" sz="1600" b="1"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Øke evnen til endring </a:t>
            </a:r>
          </a:p>
          <a:p>
            <a:pPr marL="742950" marR="273050" lvl="1" indent="-285750" algn="l">
              <a:lnSpc>
                <a:spcPct val="107000"/>
              </a:lnSpc>
              <a:spcAft>
                <a:spcPts val="20"/>
              </a:spcAft>
              <a:buFont typeface="Courier New" panose="02070309020205020404" pitchFamily="49" charset="0"/>
              <a:buChar char="o"/>
            </a:pPr>
            <a:r>
              <a:rPr lang="nb-NO" sz="1600" dirty="0" err="1">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Rotary</a:t>
            </a: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 relevant i en verden i forandring</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Skape innovasjonskultur</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Prøve ut nye ideer</a:t>
            </a:r>
          </a:p>
          <a:p>
            <a:pPr marL="742950" marR="273050" lvl="1" indent="-285750" algn="l">
              <a:lnSpc>
                <a:spcPct val="107000"/>
              </a:lnSpc>
              <a:spcAft>
                <a:spcPts val="20"/>
              </a:spcAft>
              <a:buFont typeface="Courier New" panose="02070309020205020404" pitchFamily="49" charset="0"/>
              <a:buChar char="o"/>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Involvere flere</a:t>
            </a:r>
          </a:p>
          <a:p>
            <a:pPr marL="6350" marR="273050" indent="-6350" algn="l">
              <a:lnSpc>
                <a:spcPct val="107000"/>
              </a:lnSpc>
              <a:spcAft>
                <a:spcPts val="20"/>
              </a:spcAft>
            </a:pPr>
            <a:r>
              <a:rPr lang="nb-NO" sz="1600" dirty="0">
                <a:solidFill>
                  <a:srgbClr val="000000"/>
                </a:solidFill>
                <a:latin typeface="Shree Devanagari 714" panose="02000600000000000000" pitchFamily="2" charset="0"/>
                <a:ea typeface="Calibri" panose="020F0502020204030204" pitchFamily="34" charset="0"/>
                <a:cs typeface="Shree Devanagari 714" panose="02000600000000000000" pitchFamily="2" charset="0"/>
              </a:rPr>
              <a:t> </a:t>
            </a:r>
          </a:p>
          <a:p>
            <a:endParaRPr lang="nb-NO" dirty="0"/>
          </a:p>
        </p:txBody>
      </p:sp>
      <p:pic>
        <p:nvPicPr>
          <p:cNvPr id="5" name="Bilde 4">
            <a:extLst>
              <a:ext uri="{FF2B5EF4-FFF2-40B4-BE49-F238E27FC236}">
                <a16:creationId xmlns:a16="http://schemas.microsoft.com/office/drawing/2014/main" id="{91594872-D8FE-F970-F0A5-A0D0615087D6}"/>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6CD38843-6E6C-B8CC-3C90-64B2D6B2D4F3}"/>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F3AC3F04-1258-0770-2B4E-703790972F08}"/>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945090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B0F0">
            <a:alpha val="34000"/>
          </a:srgbClr>
        </a:solidFill>
        <a:effectLst/>
      </p:bgPr>
    </p:bg>
    <p:spTree>
      <p:nvGrpSpPr>
        <p:cNvPr id="1" name="">
          <a:extLst>
            <a:ext uri="{FF2B5EF4-FFF2-40B4-BE49-F238E27FC236}">
              <a16:creationId xmlns:a16="http://schemas.microsoft.com/office/drawing/2014/main" id="{979EA2F0-B8BB-908D-983A-25D9DDC9EE54}"/>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AD380BAB-49E6-5172-6406-03384AA918B4}"/>
              </a:ext>
            </a:extLst>
          </p:cNvPr>
          <p:cNvSpPr>
            <a:spLocks noGrp="1"/>
          </p:cNvSpPr>
          <p:nvPr>
            <p:ph type="ctrTitle"/>
          </p:nvPr>
        </p:nvSpPr>
        <p:spPr>
          <a:xfrm>
            <a:off x="0" y="1"/>
            <a:ext cx="12192000" cy="988828"/>
          </a:xfrm>
        </p:spPr>
        <p:txBody>
          <a:bodyPr>
            <a:normAutofit/>
          </a:bodyPr>
          <a:lstStyle/>
          <a:p>
            <a:r>
              <a:rPr lang="nb-NO" dirty="0">
                <a:solidFill>
                  <a:schemeClr val="bg1">
                    <a:lumMod val="75000"/>
                  </a:schemeClr>
                </a:solidFill>
              </a:rPr>
              <a:t>Presidentens møte 18.8.2026</a:t>
            </a:r>
          </a:p>
        </p:txBody>
      </p:sp>
      <p:sp>
        <p:nvSpPr>
          <p:cNvPr id="3" name="Undertittel 2">
            <a:extLst>
              <a:ext uri="{FF2B5EF4-FFF2-40B4-BE49-F238E27FC236}">
                <a16:creationId xmlns:a16="http://schemas.microsoft.com/office/drawing/2014/main" id="{C4A5AA85-1B3B-0BBC-D58D-85C83E34880D}"/>
              </a:ext>
            </a:extLst>
          </p:cNvPr>
          <p:cNvSpPr>
            <a:spLocks noGrp="1"/>
          </p:cNvSpPr>
          <p:nvPr>
            <p:ph type="subTitle" idx="1"/>
          </p:nvPr>
        </p:nvSpPr>
        <p:spPr>
          <a:xfrm>
            <a:off x="605481" y="1194734"/>
            <a:ext cx="11133437" cy="4785936"/>
          </a:xfrm>
        </p:spPr>
        <p:txBody>
          <a:bodyPr/>
          <a:lstStyle/>
          <a:p>
            <a:r>
              <a:rPr lang="nb-NO" b="1" dirty="0"/>
              <a:t>Strategi for Lillehammer </a:t>
            </a:r>
            <a:r>
              <a:rPr lang="nb-NO" b="1" dirty="0" err="1"/>
              <a:t>Rotary</a:t>
            </a:r>
            <a:endParaRPr lang="nb-NO" dirty="0"/>
          </a:p>
          <a:p>
            <a:r>
              <a:rPr lang="nb-NO" dirty="0"/>
              <a:t>Med dette som bakteppe ønsker vi derfor å ha ekstra fokus på tiltak, arbeidsmåter, organisering og program som støtter opp om, og fører til engasjement og gjennom det økt medlemstall i klubben. Dette medfører at alt arbeidet i komiteene skal ha med seg vurderingen av hvordan deres aktivitet kan bidra til nye medlemmer.</a:t>
            </a:r>
          </a:p>
          <a:p>
            <a:r>
              <a:rPr lang="nb-NO" dirty="0"/>
              <a:t>I tillegg må arbeidet i klubben ha eksterne målsetninger. Det er derfor viktig at også hensynet til hvordan klubben gagner mennesker og samfunn utenfor </a:t>
            </a:r>
            <a:r>
              <a:rPr lang="nb-NO" dirty="0" err="1"/>
              <a:t>Rotary</a:t>
            </a:r>
            <a:r>
              <a:rPr lang="nb-NO" dirty="0"/>
              <a:t> blir ivaretatt, og synliggjort.</a:t>
            </a:r>
          </a:p>
          <a:p>
            <a:r>
              <a:rPr lang="nb-NO" b="1" dirty="0"/>
              <a:t>VISJON for Lillehammer </a:t>
            </a:r>
            <a:r>
              <a:rPr lang="nb-NO" b="1" dirty="0" err="1"/>
              <a:t>Rotary</a:t>
            </a:r>
            <a:r>
              <a:rPr lang="nb-NO" b="1" dirty="0"/>
              <a:t> </a:t>
            </a:r>
            <a:endParaRPr lang="nb-NO" dirty="0"/>
          </a:p>
          <a:p>
            <a:r>
              <a:rPr lang="nb-NO" dirty="0"/>
              <a:t>Lillehammer Rotaryklubb skal være en åpen, dynamisk og handlingsorientert serviceorganisasjon som bidrar til å gagne andre både lokalt, nasjonalt og internasjonalt.  </a:t>
            </a:r>
          </a:p>
          <a:p>
            <a:pPr algn="l"/>
            <a:endParaRPr lang="nb-NO" dirty="0"/>
          </a:p>
        </p:txBody>
      </p:sp>
      <p:pic>
        <p:nvPicPr>
          <p:cNvPr id="5" name="Bilde 4">
            <a:extLst>
              <a:ext uri="{FF2B5EF4-FFF2-40B4-BE49-F238E27FC236}">
                <a16:creationId xmlns:a16="http://schemas.microsoft.com/office/drawing/2014/main" id="{99122DD4-EBAC-FC6D-F3D6-CB59EEB85745}"/>
              </a:ext>
            </a:extLst>
          </p:cNvPr>
          <p:cNvPicPr>
            <a:picLocks noChangeAspect="1"/>
          </p:cNvPicPr>
          <p:nvPr/>
        </p:nvPicPr>
        <p:blipFill>
          <a:blip r:embed="rId2"/>
          <a:stretch>
            <a:fillRect/>
          </a:stretch>
        </p:blipFill>
        <p:spPr>
          <a:xfrm>
            <a:off x="7988301" y="5973216"/>
            <a:ext cx="939799" cy="867853"/>
          </a:xfrm>
          <a:prstGeom prst="rect">
            <a:avLst/>
          </a:prstGeom>
        </p:spPr>
      </p:pic>
      <p:pic>
        <p:nvPicPr>
          <p:cNvPr id="7" name="Bilde 6">
            <a:extLst>
              <a:ext uri="{FF2B5EF4-FFF2-40B4-BE49-F238E27FC236}">
                <a16:creationId xmlns:a16="http://schemas.microsoft.com/office/drawing/2014/main" id="{A6FFE9CC-D592-F7D7-6360-DE9B55ED5DDF}"/>
              </a:ext>
            </a:extLst>
          </p:cNvPr>
          <p:cNvPicPr>
            <a:picLocks noChangeAspect="1"/>
          </p:cNvPicPr>
          <p:nvPr/>
        </p:nvPicPr>
        <p:blipFill>
          <a:blip r:embed="rId3"/>
          <a:stretch>
            <a:fillRect/>
          </a:stretch>
        </p:blipFill>
        <p:spPr>
          <a:xfrm>
            <a:off x="8928100" y="6349339"/>
            <a:ext cx="3263900" cy="508659"/>
          </a:xfrm>
          <a:prstGeom prst="rect">
            <a:avLst/>
          </a:prstGeom>
        </p:spPr>
      </p:pic>
      <p:pic>
        <p:nvPicPr>
          <p:cNvPr id="9" name="Bilde 8">
            <a:extLst>
              <a:ext uri="{FF2B5EF4-FFF2-40B4-BE49-F238E27FC236}">
                <a16:creationId xmlns:a16="http://schemas.microsoft.com/office/drawing/2014/main" id="{6ADF049B-0F2C-3A88-227E-7473F9FE8B57}"/>
              </a:ext>
            </a:extLst>
          </p:cNvPr>
          <p:cNvPicPr>
            <a:picLocks noChangeAspect="1"/>
          </p:cNvPicPr>
          <p:nvPr/>
        </p:nvPicPr>
        <p:blipFill>
          <a:blip r:embed="rId4"/>
          <a:stretch>
            <a:fillRect/>
          </a:stretch>
        </p:blipFill>
        <p:spPr>
          <a:xfrm>
            <a:off x="0" y="5973216"/>
            <a:ext cx="1050324" cy="884784"/>
          </a:xfrm>
          <a:prstGeom prst="rect">
            <a:avLst/>
          </a:prstGeom>
        </p:spPr>
      </p:pic>
    </p:spTree>
    <p:extLst>
      <p:ext uri="{BB962C8B-B14F-4D97-AF65-F5344CB8AC3E}">
        <p14:creationId xmlns:p14="http://schemas.microsoft.com/office/powerpoint/2010/main" val="66644270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1357</TotalTime>
  <Words>2238</Words>
  <Application>Microsoft Office PowerPoint</Application>
  <PresentationFormat>Widescreen</PresentationFormat>
  <Paragraphs>175</Paragraphs>
  <Slides>27</Slides>
  <Notes>4</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27</vt:i4>
      </vt:variant>
    </vt:vector>
  </HeadingPairs>
  <TitlesOfParts>
    <vt:vector size="35" baseType="lpstr">
      <vt:lpstr>Aptos</vt:lpstr>
      <vt:lpstr>Aptos Display</vt:lpstr>
      <vt:lpstr>Arial</vt:lpstr>
      <vt:lpstr>Calibri</vt:lpstr>
      <vt:lpstr>Courier New</vt:lpstr>
      <vt:lpstr>Shree Devanagari 714</vt:lpstr>
      <vt:lpstr>Symbol</vt:lpstr>
      <vt:lpstr>Office-tema</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PowerPoint-presentasjon</vt:lpstr>
      <vt:lpstr>PowerPoint-presentasjon</vt:lpstr>
      <vt:lpstr>PowerPoint-presentasjon</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lpstr>Presidentens møte 18.8.2026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Lars hanstad</dc:creator>
  <cp:lastModifiedBy>Thor Svegården</cp:lastModifiedBy>
  <cp:revision>35</cp:revision>
  <dcterms:created xsi:type="dcterms:W3CDTF">2026-08-11T08:48:39Z</dcterms:created>
  <dcterms:modified xsi:type="dcterms:W3CDTF">2026-08-19T11:50:37Z</dcterms:modified>
</cp:coreProperties>
</file>